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3"/>
  </p:sldMasterIdLst>
  <p:notesMasterIdLst>
    <p:notesMasterId r:id="rId69"/>
  </p:notesMasterIdLst>
  <p:handoutMasterIdLst>
    <p:handoutMasterId r:id="rId70"/>
  </p:handoutMasterIdLst>
  <p:sldIdLst>
    <p:sldId id="314" r:id="rId4"/>
    <p:sldId id="436" r:id="rId5"/>
    <p:sldId id="447" r:id="rId6"/>
    <p:sldId id="435" r:id="rId7"/>
    <p:sldId id="437" r:id="rId8"/>
    <p:sldId id="448" r:id="rId9"/>
    <p:sldId id="440" r:id="rId10"/>
    <p:sldId id="425" r:id="rId11"/>
    <p:sldId id="441" r:id="rId12"/>
    <p:sldId id="469" r:id="rId13"/>
    <p:sldId id="450" r:id="rId14"/>
    <p:sldId id="438" r:id="rId15"/>
    <p:sldId id="446" r:id="rId16"/>
    <p:sldId id="451" r:id="rId17"/>
    <p:sldId id="452" r:id="rId18"/>
    <p:sldId id="468" r:id="rId19"/>
    <p:sldId id="445" r:id="rId20"/>
    <p:sldId id="457" r:id="rId21"/>
    <p:sldId id="455" r:id="rId22"/>
    <p:sldId id="470" r:id="rId23"/>
    <p:sldId id="456" r:id="rId24"/>
    <p:sldId id="464" r:id="rId25"/>
    <p:sldId id="461" r:id="rId26"/>
    <p:sldId id="463" r:id="rId27"/>
    <p:sldId id="462" r:id="rId28"/>
    <p:sldId id="460" r:id="rId29"/>
    <p:sldId id="458" r:id="rId30"/>
    <p:sldId id="466" r:id="rId31"/>
    <p:sldId id="471" r:id="rId32"/>
    <p:sldId id="439" r:id="rId33"/>
    <p:sldId id="424" r:id="rId34"/>
    <p:sldId id="364" r:id="rId35"/>
    <p:sldId id="443" r:id="rId36"/>
    <p:sldId id="349" r:id="rId37"/>
    <p:sldId id="442" r:id="rId38"/>
    <p:sldId id="371" r:id="rId39"/>
    <p:sldId id="375" r:id="rId40"/>
    <p:sldId id="376" r:id="rId41"/>
    <p:sldId id="377" r:id="rId42"/>
    <p:sldId id="380" r:id="rId43"/>
    <p:sldId id="430" r:id="rId44"/>
    <p:sldId id="381" r:id="rId45"/>
    <p:sldId id="378" r:id="rId46"/>
    <p:sldId id="385" r:id="rId47"/>
    <p:sldId id="383" r:id="rId48"/>
    <p:sldId id="429" r:id="rId49"/>
    <p:sldId id="365" r:id="rId50"/>
    <p:sldId id="366" r:id="rId51"/>
    <p:sldId id="321" r:id="rId52"/>
    <p:sldId id="323" r:id="rId53"/>
    <p:sldId id="325" r:id="rId54"/>
    <p:sldId id="330" r:id="rId55"/>
    <p:sldId id="334" r:id="rId56"/>
    <p:sldId id="367" r:id="rId57"/>
    <p:sldId id="331" r:id="rId58"/>
    <p:sldId id="332" r:id="rId59"/>
    <p:sldId id="368" r:id="rId60"/>
    <p:sldId id="337" r:id="rId61"/>
    <p:sldId id="326" r:id="rId62"/>
    <p:sldId id="431" r:id="rId63"/>
    <p:sldId id="432" r:id="rId64"/>
    <p:sldId id="433" r:id="rId65"/>
    <p:sldId id="338" r:id="rId66"/>
    <p:sldId id="434" r:id="rId67"/>
    <p:sldId id="360" r:id="rId68"/>
  </p:sldIdLst>
  <p:sldSz cx="12192000" cy="6858000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rgbClr val="120C80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rgbClr val="120C80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rgbClr val="120C80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rgbClr val="120C80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rgbClr val="120C80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600" kern="1200">
        <a:solidFill>
          <a:srgbClr val="120C80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1600" kern="1200">
        <a:solidFill>
          <a:srgbClr val="120C80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1600" kern="1200">
        <a:solidFill>
          <a:srgbClr val="120C80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1600" kern="1200">
        <a:solidFill>
          <a:srgbClr val="120C80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300"/>
    <a:srgbClr val="120C80"/>
    <a:srgbClr val="00376F"/>
    <a:srgbClr val="91100E"/>
    <a:srgbClr val="5E676E"/>
    <a:srgbClr val="C91330"/>
    <a:srgbClr val="FFE79D"/>
    <a:srgbClr val="ED6A50"/>
    <a:srgbClr val="E3FF00"/>
    <a:srgbClr val="4F6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ittlere Formatvorlage 4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3" autoAdjust="0"/>
    <p:restoredTop sz="85320" autoAdjust="0"/>
  </p:normalViewPr>
  <p:slideViewPr>
    <p:cSldViewPr snapToGrid="0">
      <p:cViewPr varScale="1">
        <p:scale>
          <a:sx n="70" d="100"/>
          <a:sy n="70" d="100"/>
        </p:scale>
        <p:origin x="336" y="43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B94DDB95-9110-49C7-9D00-DE752580CD7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0E93738F-46BC-4330-B613-4C94BEDEF2A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8" name="Rectangle 4">
            <a:extLst>
              <a:ext uri="{FF2B5EF4-FFF2-40B4-BE49-F238E27FC236}">
                <a16:creationId xmlns:a16="http://schemas.microsoft.com/office/drawing/2014/main" id="{F796A944-C12F-4BF4-A69A-0C008A8C2858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9" name="Rectangle 5">
            <a:extLst>
              <a:ext uri="{FF2B5EF4-FFF2-40B4-BE49-F238E27FC236}">
                <a16:creationId xmlns:a16="http://schemas.microsoft.com/office/drawing/2014/main" id="{5CCFA6AD-3184-4D20-ADD5-106C66D59441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01DF58F-2A57-452A-958D-23C67E78F907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7DDC6B2-BAE9-4F15-BA17-0988F2AC4C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72D93E0-79D8-4A1A-94C8-E2FAFFFE15E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C4BA1F97-1BE7-4EFA-9D91-E765E6F6BC0D}" type="datetimeFigureOut">
              <a:rPr lang="en-US"/>
              <a:pPr>
                <a:defRPr/>
              </a:pPr>
              <a:t>10/2/2023</a:t>
            </a:fld>
            <a:endParaRPr lang="en-US"/>
          </a:p>
        </p:txBody>
      </p:sp>
      <p:sp>
        <p:nvSpPr>
          <p:cNvPr id="4" name="Folienbildplatzhalter 3">
            <a:extLst>
              <a:ext uri="{FF2B5EF4-FFF2-40B4-BE49-F238E27FC236}">
                <a16:creationId xmlns:a16="http://schemas.microsoft.com/office/drawing/2014/main" id="{C0472C7B-0169-4D84-989F-CCC06BAE6D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izenplatzhalter 4">
            <a:extLst>
              <a:ext uri="{FF2B5EF4-FFF2-40B4-BE49-F238E27FC236}">
                <a16:creationId xmlns:a16="http://schemas.microsoft.com/office/drawing/2014/main" id="{B7BFA9F0-B57E-48A0-8F1A-E7AD8BE8E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6AC7A05-627B-407F-AB8B-2DEA46ACF37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4335BE4-0B65-4095-A55D-040C4721EC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3AB06A50-7B57-4553-B2BC-E857236DEF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necessary for collaborative development of complex system controllers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B06A50-7B57-4553-B2BC-E857236DEF86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2282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co-sim and intermediate output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B06A50-7B57-4553-B2BC-E857236DEF86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328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co-sim and intermediate output notebooks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B06A50-7B57-4553-B2BC-E857236DEF86}" type="slidenum">
              <a:rPr lang="en-US" altLang="en-US" smtClean="0"/>
              <a:pPr>
                <a:defRPr/>
              </a:pPr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3980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necessary for collaborative development of complex system controllers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B06A50-7B57-4553-B2BC-E857236DEF86}" type="slidenum">
              <a:rPr lang="en-US" altLang="en-US" smtClean="0"/>
              <a:pPr>
                <a:defRPr/>
              </a:pPr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2896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Simple: these data types are used in real ECUs, having them in FMI enables realistic </a:t>
            </a:r>
            <a:r>
              <a:rPr lang="en-US" dirty="0" err="1"/>
              <a:t>vECUs</a:t>
            </a:r>
            <a:endParaRPr lang="en-US" dirty="0"/>
          </a:p>
          <a:p>
            <a:r>
              <a:rPr lang="en-US" dirty="0"/>
              <a:t>Also: binary data for video, Lidar, radar, </a:t>
            </a:r>
            <a:r>
              <a:rPr lang="en-US" dirty="0" err="1"/>
              <a:t>whever</a:t>
            </a:r>
            <a:r>
              <a:rPr lang="en-US" dirty="0"/>
              <a:t> you want Modelica channel: tool demos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B06A50-7B57-4553-B2BC-E857236DEF86}" type="slidenum">
              <a:rPr lang="en-US" altLang="en-US" smtClean="0"/>
              <a:pPr>
                <a:defRPr/>
              </a:pPr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7970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case: build UIs that reflect the structure of  the physical system, or as in Modelica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B06A50-7B57-4553-B2BC-E857236DEF86}" type="slidenum">
              <a:rPr lang="en-US" altLang="en-US" smtClean="0"/>
              <a:pPr>
                <a:defRPr/>
              </a:pPr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9127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available. Not necessarily important to show.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B06A50-7B57-4553-B2BC-E857236DEF86}" type="slidenum">
              <a:rPr lang="en-US" altLang="en-US" smtClean="0"/>
              <a:pPr>
                <a:defRPr/>
              </a:pPr>
              <a:t>58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6995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D4F8991D-8E07-4CE6-801D-D42CAD1C25D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190534" y="6365875"/>
            <a:ext cx="3810931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36000" bIns="46800">
            <a:spAutoFit/>
          </a:bodyPr>
          <a:lstStyle>
            <a:lvl1pPr eaLnBrk="0" hangingPunct="0"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dirty="0">
                <a:solidFill>
                  <a:srgbClr val="5E676E"/>
                </a:solidFill>
              </a:rPr>
              <a:t>© 2023 FMI Modelica Association Project | www.fmi-standard.org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301539" y="3448808"/>
            <a:ext cx="9755716" cy="511442"/>
          </a:xfrm>
        </p:spPr>
        <p:txBody>
          <a:bodyPr bIns="43200">
            <a:spAutoFit/>
          </a:bodyPr>
          <a:lstStyle>
            <a:lvl1pPr algn="ctr">
              <a:defRPr lang="de-DE" sz="3200" b="1" dirty="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01539" y="4760007"/>
            <a:ext cx="9755716" cy="1256510"/>
          </a:xfrm>
        </p:spPr>
        <p:txBody>
          <a:bodyPr/>
          <a:lstStyle>
            <a:lvl1pPr>
              <a:lnSpc>
                <a:spcPct val="95000"/>
              </a:lnSpc>
              <a:spcAft>
                <a:spcPct val="0"/>
              </a:spcAft>
              <a:defRPr lang="de-DE" sz="1800" kern="1200" baseline="0" dirty="0">
                <a:solidFill>
                  <a:srgbClr val="5E676E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67A0470-3E52-49B6-AC24-42ABC47AC5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104" y="6234354"/>
            <a:ext cx="1075060" cy="5114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27A8987-F069-CF40-DB8E-1746D58D4E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354" y="1357360"/>
            <a:ext cx="4071291" cy="144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3244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119" y="1461331"/>
            <a:ext cx="11003744" cy="4760007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fr-FR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132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3392" y="1497013"/>
            <a:ext cx="5371008" cy="4513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FR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1" y="1497013"/>
            <a:ext cx="5467351" cy="4513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80140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569913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646561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  <a:endParaRPr lang="fr-FR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86692971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 Conten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43D273-A15E-4B64-AFD2-1388D749B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066" y="720185"/>
            <a:ext cx="11735396" cy="432111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Folienüberschrift hinzufügen</a:t>
            </a:r>
          </a:p>
        </p:txBody>
      </p:sp>
      <p:sp>
        <p:nvSpPr>
          <p:cNvPr id="15" name="Chapter_titleonly">
            <a:extLst>
              <a:ext uri="{FF2B5EF4-FFF2-40B4-BE49-F238E27FC236}">
                <a16:creationId xmlns:a16="http://schemas.microsoft.com/office/drawing/2014/main" id="{5B281E01-A653-4813-BC65-8900B31D11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8066" y="288074"/>
            <a:ext cx="11735396" cy="432111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3112" kern="0" baseline="0">
                <a:solidFill>
                  <a:schemeClr val="tx1"/>
                </a:solidFill>
              </a:defRPr>
            </a:lvl1pPr>
            <a:lvl2pPr marL="260049" indent="0">
              <a:buNone/>
              <a:defRPr sz="3112"/>
            </a:lvl2pPr>
            <a:lvl3pPr marL="584110" indent="0">
              <a:buNone/>
              <a:defRPr sz="3112"/>
            </a:lvl3pPr>
            <a:lvl4pPr marL="832155" indent="0">
              <a:buNone/>
              <a:defRPr sz="3112"/>
            </a:lvl4pPr>
            <a:lvl5pPr marL="832155" indent="0">
              <a:buNone/>
              <a:defRPr sz="3112"/>
            </a:lvl5pPr>
          </a:lstStyle>
          <a:p>
            <a:pPr lvl="0"/>
            <a:r>
              <a:rPr lang="en-US" noProof="1"/>
              <a:t>Kapitel­überschrift hinzufügen</a:t>
            </a:r>
          </a:p>
        </p:txBody>
      </p:sp>
      <p:sp>
        <p:nvSpPr>
          <p:cNvPr id="10" name="AttachmentRemark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US" sz="611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28066" y="1440370"/>
            <a:ext cx="11735396" cy="47132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Text hinzufügen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3261F3-E57F-4170-BD7E-F44931BED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7691349-3AFC-2112-670A-697CD4F13F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51866" y="214372"/>
            <a:ext cx="1643458" cy="57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524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>
          <p15:clr>
            <a:srgbClr val="FBAE40"/>
          </p15:clr>
        </p15:guide>
        <p15:guide id="2" pos="67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8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">
            <a:extLst>
              <a:ext uri="{FF2B5EF4-FFF2-40B4-BE49-F238E27FC236}">
                <a16:creationId xmlns:a16="http://schemas.microsoft.com/office/drawing/2014/main" id="{4A481C86-0EB0-4659-8599-FB1BED336C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0184" y="765969"/>
            <a:ext cx="1104053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Page master title</a:t>
            </a:r>
          </a:p>
        </p:txBody>
      </p:sp>
      <p:sp>
        <p:nvSpPr>
          <p:cNvPr id="1027" name="Rectangle 5">
            <a:extLst>
              <a:ext uri="{FF2B5EF4-FFF2-40B4-BE49-F238E27FC236}">
                <a16:creationId xmlns:a16="http://schemas.microsoft.com/office/drawing/2014/main" id="{3F7AA6AE-173C-471C-B562-46C348AAD6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0184" y="1470819"/>
            <a:ext cx="11040533" cy="474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dirty="0"/>
              <a:t>Mastertextformat bearbeiten</a:t>
            </a:r>
          </a:p>
          <a:p>
            <a:pPr lvl="1"/>
            <a:r>
              <a:rPr lang="de-DE" altLang="en-US" dirty="0"/>
              <a:t>Zweite Ebene</a:t>
            </a:r>
          </a:p>
          <a:p>
            <a:pPr lvl="2"/>
            <a:r>
              <a:rPr lang="de-DE" altLang="en-US" dirty="0"/>
              <a:t>Dritte Ebene</a:t>
            </a:r>
          </a:p>
          <a:p>
            <a:pPr lvl="3"/>
            <a:r>
              <a:rPr lang="de-DE" altLang="en-US" dirty="0"/>
              <a:t>Vierte Ebene</a:t>
            </a:r>
          </a:p>
          <a:p>
            <a:pPr lvl="4"/>
            <a:r>
              <a:rPr lang="de-DE" altLang="en-US" dirty="0"/>
              <a:t>Fünfte Ebene</a:t>
            </a:r>
            <a:endParaRPr lang="en-US" altLang="en-US" dirty="0"/>
          </a:p>
        </p:txBody>
      </p:sp>
      <p:sp>
        <p:nvSpPr>
          <p:cNvPr id="1029" name="Rectangle 7">
            <a:extLst>
              <a:ext uri="{FF2B5EF4-FFF2-40B4-BE49-F238E27FC236}">
                <a16:creationId xmlns:a16="http://schemas.microsoft.com/office/drawing/2014/main" id="{803EADC3-11C7-4216-8817-8EA214D7F0B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12234" y="6391275"/>
            <a:ext cx="3775665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36000" bIns="46800">
            <a:spAutoFit/>
          </a:bodyPr>
          <a:lstStyle>
            <a:lvl1pPr eaLnBrk="0" hangingPunct="0"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dirty="0">
                <a:solidFill>
                  <a:srgbClr val="C00000"/>
                </a:solidFill>
              </a:rPr>
              <a:t>© 2023 Modelica Association Project FMI | www.fmi-standard.org</a:t>
            </a:r>
          </a:p>
        </p:txBody>
      </p:sp>
      <p:sp>
        <p:nvSpPr>
          <p:cNvPr id="1030" name="Rectangle 8">
            <a:extLst>
              <a:ext uri="{FF2B5EF4-FFF2-40B4-BE49-F238E27FC236}">
                <a16:creationId xmlns:a16="http://schemas.microsoft.com/office/drawing/2014/main" id="{2C3C27CE-FEF9-4C65-AC15-1FD889E5B59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288105" y="6391275"/>
            <a:ext cx="385313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36000" bIns="46800">
            <a:spAutoFit/>
          </a:bodyPr>
          <a:lstStyle>
            <a:lvl1pPr eaLnBrk="0" hangingPunct="0">
              <a:defRPr sz="1600">
                <a:solidFill>
                  <a:srgbClr val="120C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rgbClr val="120C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rgbClr val="120C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rgbClr val="120C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rgbClr val="120C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120C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120C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120C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120C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fld id="{60E12587-5785-4F82-9271-E67CE8CC889B}" type="slidenum">
              <a:rPr lang="de-DE" altLang="en-US" sz="1000" smtClean="0">
                <a:solidFill>
                  <a:srgbClr val="C00000"/>
                </a:solidFill>
              </a:rPr>
              <a:pPr algn="r">
                <a:spcBef>
                  <a:spcPct val="50000"/>
                </a:spcBef>
                <a:defRPr/>
              </a:pPr>
              <a:t>‹#›</a:t>
            </a:fld>
            <a:endParaRPr lang="de-DE" altLang="en-US" sz="1000" dirty="0">
              <a:solidFill>
                <a:srgbClr val="C00000"/>
              </a:solidFill>
            </a:endParaRPr>
          </a:p>
        </p:txBody>
      </p:sp>
      <p:cxnSp>
        <p:nvCxnSpPr>
          <p:cNvPr id="2" name="Gerade Verbindung 17">
            <a:extLst>
              <a:ext uri="{FF2B5EF4-FFF2-40B4-BE49-F238E27FC236}">
                <a16:creationId xmlns:a16="http://schemas.microsoft.com/office/drawing/2014/main" id="{A54CB9AE-F6C2-4360-A3A1-E1284117E8CE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624418" y="6342063"/>
            <a:ext cx="11025716" cy="0"/>
          </a:xfrm>
          <a:prstGeom prst="line">
            <a:avLst/>
          </a:prstGeom>
          <a:noFill/>
          <a:ln w="25400" algn="ctr">
            <a:solidFill>
              <a:srgbClr val="C9133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2" name="Gerade Verbindung 25">
            <a:extLst>
              <a:ext uri="{FF2B5EF4-FFF2-40B4-BE49-F238E27FC236}">
                <a16:creationId xmlns:a16="http://schemas.microsoft.com/office/drawing/2014/main" id="{03FE9DB0-6C5D-4F81-8FD9-76F0388817E0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624417" y="595313"/>
            <a:ext cx="9514416" cy="0"/>
          </a:xfrm>
          <a:prstGeom prst="line">
            <a:avLst/>
          </a:prstGeom>
          <a:noFill/>
          <a:ln w="25400" algn="ctr">
            <a:solidFill>
              <a:srgbClr val="C9133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D0A00B5-B7AC-4FC5-4A6E-E7EC27D60B1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995" y="208010"/>
            <a:ext cx="1139484" cy="4038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73" r:id="rId1"/>
    <p:sldLayoutId id="2147485368" r:id="rId2"/>
    <p:sldLayoutId id="2147485369" r:id="rId3"/>
    <p:sldLayoutId id="2147485370" r:id="rId4"/>
    <p:sldLayoutId id="2147485371" r:id="rId5"/>
    <p:sldLayoutId id="2147485372" r:id="rId6"/>
    <p:sldLayoutId id="2147485374" r:id="rId7"/>
  </p:sldLayoutIdLst>
  <p:transition/>
  <p:txStyles>
    <p:titleStyle>
      <a:lvl1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rgbClr val="5E676E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2pPr>
      <a:lvl3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3pPr>
      <a:lvl4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4pPr>
      <a:lvl5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5pPr>
      <a:lvl6pPr marL="4572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</a:defRPr>
      </a:lvl6pPr>
      <a:lvl7pPr marL="9144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</a:defRPr>
      </a:lvl7pPr>
      <a:lvl8pPr marL="13716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</a:defRPr>
      </a:lvl8pPr>
      <a:lvl9pPr marL="18288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0"/>
        </a:spcBef>
        <a:spcAft>
          <a:spcPct val="30000"/>
        </a:spcAft>
        <a:buSzPct val="75000"/>
        <a:defRPr sz="2000">
          <a:solidFill>
            <a:srgbClr val="5E676E"/>
          </a:solidFill>
          <a:latin typeface="+mn-lt"/>
          <a:ea typeface="+mn-ea"/>
          <a:cs typeface="+mn-cs"/>
        </a:defRPr>
      </a:lvl1pPr>
      <a:lvl2pPr marL="265113" indent="-263525" algn="l" rtl="0" eaLnBrk="1" fontAlgn="base" hangingPunct="1">
        <a:spcBef>
          <a:spcPct val="0"/>
        </a:spcBef>
        <a:spcAft>
          <a:spcPct val="30000"/>
        </a:spcAft>
        <a:buClr>
          <a:srgbClr val="120C80"/>
        </a:buClr>
        <a:buSzPct val="100000"/>
        <a:buFont typeface="Wingdings" panose="05000000000000000000" pitchFamily="2" charset="2"/>
        <a:buChar char="§"/>
        <a:defRPr>
          <a:solidFill>
            <a:srgbClr val="5E676E"/>
          </a:solidFill>
          <a:latin typeface="+mn-lt"/>
        </a:defRPr>
      </a:lvl2pPr>
      <a:lvl3pPr marL="536575" indent="-265113" algn="l" rtl="0" eaLnBrk="1" fontAlgn="base" hangingPunct="1">
        <a:spcBef>
          <a:spcPct val="0"/>
        </a:spcBef>
        <a:spcAft>
          <a:spcPct val="30000"/>
        </a:spcAft>
        <a:buClr>
          <a:srgbClr val="120C80"/>
        </a:buClr>
        <a:buSzPct val="90000"/>
        <a:buFont typeface="Wingdings" panose="05000000000000000000" pitchFamily="2" charset="2"/>
        <a:buChar char="§"/>
        <a:defRPr sz="1800">
          <a:solidFill>
            <a:srgbClr val="5E676E"/>
          </a:solidFill>
          <a:latin typeface="+mn-lt"/>
        </a:defRPr>
      </a:lvl3pPr>
      <a:lvl4pPr marL="803275" indent="-265113" algn="l" defTabSz="896938" rtl="0" eaLnBrk="1" fontAlgn="base" hangingPunct="1">
        <a:spcBef>
          <a:spcPct val="0"/>
        </a:spcBef>
        <a:spcAft>
          <a:spcPct val="30000"/>
        </a:spcAft>
        <a:buClr>
          <a:schemeClr val="bg2"/>
        </a:buClr>
        <a:buSzPct val="85000"/>
        <a:buFont typeface="Wingdings" panose="05000000000000000000" pitchFamily="2" charset="2"/>
        <a:buChar char="§"/>
        <a:defRPr sz="1600">
          <a:solidFill>
            <a:srgbClr val="5E676E"/>
          </a:solidFill>
          <a:latin typeface="+mn-lt"/>
        </a:defRPr>
      </a:lvl4pPr>
      <a:lvl5pPr marL="982663" indent="-177800" algn="l" rtl="0" eaLnBrk="1" fontAlgn="base" hangingPunct="1">
        <a:spcBef>
          <a:spcPct val="0"/>
        </a:spcBef>
        <a:spcAft>
          <a:spcPct val="30000"/>
        </a:spcAft>
        <a:buClr>
          <a:schemeClr val="bg2"/>
        </a:buClr>
        <a:buSzPct val="75000"/>
        <a:buChar char="-"/>
        <a:defRPr sz="1600">
          <a:solidFill>
            <a:srgbClr val="5E676E"/>
          </a:solidFill>
          <a:latin typeface="+mn-lt"/>
        </a:defRPr>
      </a:lvl5pPr>
      <a:lvl6pPr marL="1533525" indent="-177800" algn="l" rtl="0" eaLnBrk="1" fontAlgn="base" hangingPunct="1">
        <a:spcBef>
          <a:spcPct val="0"/>
        </a:spcBef>
        <a:spcAft>
          <a:spcPct val="30000"/>
        </a:spcAft>
        <a:buClr>
          <a:schemeClr val="bg2"/>
        </a:buClr>
        <a:buSzPct val="75000"/>
        <a:buChar char="-"/>
        <a:defRPr sz="1400">
          <a:solidFill>
            <a:schemeClr val="tx1"/>
          </a:solidFill>
          <a:latin typeface="+mn-lt"/>
        </a:defRPr>
      </a:lvl6pPr>
      <a:lvl7pPr marL="1990725" indent="-177800" algn="l" rtl="0" eaLnBrk="1" fontAlgn="base" hangingPunct="1">
        <a:spcBef>
          <a:spcPct val="0"/>
        </a:spcBef>
        <a:spcAft>
          <a:spcPct val="30000"/>
        </a:spcAft>
        <a:buClr>
          <a:schemeClr val="bg2"/>
        </a:buClr>
        <a:buSzPct val="75000"/>
        <a:buChar char="-"/>
        <a:defRPr sz="1400">
          <a:solidFill>
            <a:schemeClr val="tx1"/>
          </a:solidFill>
          <a:latin typeface="+mn-lt"/>
        </a:defRPr>
      </a:lvl7pPr>
      <a:lvl8pPr marL="2447925" indent="-177800" algn="l" rtl="0" eaLnBrk="1" fontAlgn="base" hangingPunct="1">
        <a:spcBef>
          <a:spcPct val="0"/>
        </a:spcBef>
        <a:spcAft>
          <a:spcPct val="30000"/>
        </a:spcAft>
        <a:buClr>
          <a:schemeClr val="bg2"/>
        </a:buClr>
        <a:buSzPct val="75000"/>
        <a:buChar char="-"/>
        <a:defRPr sz="1400">
          <a:solidFill>
            <a:schemeClr val="tx1"/>
          </a:solidFill>
          <a:latin typeface="+mn-lt"/>
        </a:defRPr>
      </a:lvl8pPr>
      <a:lvl9pPr marL="2905125" indent="-177800" algn="l" rtl="0" eaLnBrk="1" fontAlgn="base" hangingPunct="1">
        <a:spcBef>
          <a:spcPct val="0"/>
        </a:spcBef>
        <a:spcAft>
          <a:spcPct val="30000"/>
        </a:spcAft>
        <a:buClr>
          <a:schemeClr val="bg2"/>
        </a:buClr>
        <a:buSzPct val="75000"/>
        <a:buChar char="-"/>
        <a:defRPr sz="14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delica/Reference-FMUs/blob/main/fmusim/fmusim_fmi2_cs.c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fmi-standard.org/tools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mi-standard.org/tools/" TargetMode="External"/><Relationship Id="rId2" Type="http://schemas.openxmlformats.org/officeDocument/2006/relationships/hyperlink" Target="https://fmi-standard.org/tools/: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08.emf"/><Relationship Id="rId5" Type="http://schemas.openxmlformats.org/officeDocument/2006/relationships/image" Target="../media/image107.emf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connect.bosch.com/wikis/home?lang=en-us#!/wiki/W8ae731f8686c_43a5_9fd9_095c1c71b8f9/page/Legal%20aspects%20of%20FMI%20usage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connect.bosch.com/wikis/home?lang=en-us#!/wiki/W8ae731f8686c_43a5_9fd9_095c1c71b8f9/page/License%20conditions%20of%20FMI%20tools%20and%20FMUs" TargetMode="Externa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hyperlink" Target="https://www.opensource.org/licenses/bsd-license.html" TargetMode="External"/><Relationship Id="rId5" Type="http://schemas.openxmlformats.org/officeDocument/2006/relationships/hyperlink" Target="https://creativecommons.org/licenses/by-sa/4.0/legalcode" TargetMode="External"/><Relationship Id="rId4" Type="http://schemas.openxmlformats.org/officeDocument/2006/relationships/hyperlink" Target="https://github.com/modelica/fmi-standard.org/blob/main/static/assets/FMI_CCLA_v1.0_2016_06_21.pdf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hyperlink" Target="https://fmi-standard.org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fmi-standard.org/downloads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delica/Reference-FMUs/blob/main/fmusim/fmusim_fmi2_cs.c" TargetMode="Externa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fmi-standard.org/about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sv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fmi-standard.org/tools/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delica/fmi-standard" TargetMode="External"/><Relationship Id="rId7" Type="http://schemas.openxmlformats.org/officeDocument/2006/relationships/hyperlink" Target="https://github.com/modelica/Reference-FMUs" TargetMode="External"/><Relationship Id="rId2" Type="http://schemas.openxmlformats.org/officeDocument/2006/relationships/hyperlink" Target="https://fmi-standard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ATIA-Systems/FMPy" TargetMode="External"/><Relationship Id="rId5" Type="http://schemas.openxmlformats.org/officeDocument/2006/relationships/hyperlink" Target="https://github.com/modelica/fmi-ls-bus" TargetMode="External"/><Relationship Id="rId4" Type="http://schemas.openxmlformats.org/officeDocument/2006/relationships/hyperlink" Target="https://github.com/modelica/fmi-ls-xcp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08.emf"/><Relationship Id="rId5" Type="http://schemas.openxmlformats.org/officeDocument/2006/relationships/image" Target="../media/image107.emf"/><Relationship Id="rId4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mi-standard.org/literature/" TargetMode="External"/><Relationship Id="rId2" Type="http://schemas.openxmlformats.org/officeDocument/2006/relationships/hyperlink" Target="https://fmi-standard.org/tools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2.jpeg"/><Relationship Id="rId21" Type="http://schemas.openxmlformats.org/officeDocument/2006/relationships/image" Target="../media/image27.png"/><Relationship Id="rId42" Type="http://schemas.openxmlformats.org/officeDocument/2006/relationships/image" Target="../media/image48.png"/><Relationship Id="rId47" Type="http://schemas.openxmlformats.org/officeDocument/2006/relationships/image" Target="../media/image53.png"/><Relationship Id="rId63" Type="http://schemas.openxmlformats.org/officeDocument/2006/relationships/image" Target="../media/image69.png"/><Relationship Id="rId68" Type="http://schemas.openxmlformats.org/officeDocument/2006/relationships/image" Target="../media/image74.png"/><Relationship Id="rId84" Type="http://schemas.openxmlformats.org/officeDocument/2006/relationships/image" Target="../media/image90.jpeg"/><Relationship Id="rId89" Type="http://schemas.openxmlformats.org/officeDocument/2006/relationships/image" Target="../media/image95.png"/><Relationship Id="rId16" Type="http://schemas.openxmlformats.org/officeDocument/2006/relationships/image" Target="../media/image22.png"/><Relationship Id="rId11" Type="http://schemas.openxmlformats.org/officeDocument/2006/relationships/image" Target="../media/image17.png"/><Relationship Id="rId32" Type="http://schemas.openxmlformats.org/officeDocument/2006/relationships/image" Target="../media/image38.png"/><Relationship Id="rId37" Type="http://schemas.openxmlformats.org/officeDocument/2006/relationships/image" Target="../media/image43.png"/><Relationship Id="rId53" Type="http://schemas.openxmlformats.org/officeDocument/2006/relationships/image" Target="../media/image59.png"/><Relationship Id="rId58" Type="http://schemas.openxmlformats.org/officeDocument/2006/relationships/image" Target="../media/image64.png"/><Relationship Id="rId74" Type="http://schemas.openxmlformats.org/officeDocument/2006/relationships/image" Target="../media/image80.png"/><Relationship Id="rId79" Type="http://schemas.openxmlformats.org/officeDocument/2006/relationships/image" Target="../media/image85.png"/><Relationship Id="rId5" Type="http://schemas.openxmlformats.org/officeDocument/2006/relationships/image" Target="../media/image11.png"/><Relationship Id="rId90" Type="http://schemas.openxmlformats.org/officeDocument/2006/relationships/image" Target="../media/image96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33.png"/><Relationship Id="rId30" Type="http://schemas.openxmlformats.org/officeDocument/2006/relationships/image" Target="../media/image36.gif"/><Relationship Id="rId35" Type="http://schemas.openxmlformats.org/officeDocument/2006/relationships/image" Target="../media/image41.png"/><Relationship Id="rId43" Type="http://schemas.openxmlformats.org/officeDocument/2006/relationships/image" Target="../media/image49.jpeg"/><Relationship Id="rId48" Type="http://schemas.openxmlformats.org/officeDocument/2006/relationships/image" Target="../media/image54.png"/><Relationship Id="rId56" Type="http://schemas.openxmlformats.org/officeDocument/2006/relationships/image" Target="../media/image62.png"/><Relationship Id="rId64" Type="http://schemas.openxmlformats.org/officeDocument/2006/relationships/image" Target="../media/image70.png"/><Relationship Id="rId69" Type="http://schemas.openxmlformats.org/officeDocument/2006/relationships/image" Target="../media/image75.png"/><Relationship Id="rId77" Type="http://schemas.openxmlformats.org/officeDocument/2006/relationships/image" Target="../media/image83.jpeg"/><Relationship Id="rId8" Type="http://schemas.openxmlformats.org/officeDocument/2006/relationships/image" Target="../media/image14.png"/><Relationship Id="rId51" Type="http://schemas.openxmlformats.org/officeDocument/2006/relationships/image" Target="../media/image57.png"/><Relationship Id="rId72" Type="http://schemas.openxmlformats.org/officeDocument/2006/relationships/image" Target="../media/image78.jpeg"/><Relationship Id="rId80" Type="http://schemas.openxmlformats.org/officeDocument/2006/relationships/image" Target="../media/image86.jpeg"/><Relationship Id="rId85" Type="http://schemas.openxmlformats.org/officeDocument/2006/relationships/image" Target="../media/image91.jpeg"/><Relationship Id="rId3" Type="http://schemas.openxmlformats.org/officeDocument/2006/relationships/image" Target="../media/image9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33" Type="http://schemas.openxmlformats.org/officeDocument/2006/relationships/image" Target="../media/image39.png"/><Relationship Id="rId38" Type="http://schemas.openxmlformats.org/officeDocument/2006/relationships/image" Target="../media/image44.jpeg"/><Relationship Id="rId46" Type="http://schemas.openxmlformats.org/officeDocument/2006/relationships/image" Target="../media/image52.png"/><Relationship Id="rId59" Type="http://schemas.openxmlformats.org/officeDocument/2006/relationships/image" Target="../media/image65.png"/><Relationship Id="rId67" Type="http://schemas.openxmlformats.org/officeDocument/2006/relationships/image" Target="../media/image73.png"/><Relationship Id="rId20" Type="http://schemas.openxmlformats.org/officeDocument/2006/relationships/image" Target="../media/image26.png"/><Relationship Id="rId41" Type="http://schemas.openxmlformats.org/officeDocument/2006/relationships/image" Target="../media/image47.png"/><Relationship Id="rId54" Type="http://schemas.openxmlformats.org/officeDocument/2006/relationships/image" Target="../media/image60.png"/><Relationship Id="rId62" Type="http://schemas.openxmlformats.org/officeDocument/2006/relationships/image" Target="../media/image68.png"/><Relationship Id="rId70" Type="http://schemas.openxmlformats.org/officeDocument/2006/relationships/image" Target="../media/image76.jpeg"/><Relationship Id="rId75" Type="http://schemas.openxmlformats.org/officeDocument/2006/relationships/image" Target="../media/image81.png"/><Relationship Id="rId83" Type="http://schemas.openxmlformats.org/officeDocument/2006/relationships/image" Target="../media/image89.png"/><Relationship Id="rId88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34.jpeg"/><Relationship Id="rId36" Type="http://schemas.openxmlformats.org/officeDocument/2006/relationships/image" Target="../media/image42.png"/><Relationship Id="rId49" Type="http://schemas.openxmlformats.org/officeDocument/2006/relationships/image" Target="../media/image55.gif"/><Relationship Id="rId57" Type="http://schemas.openxmlformats.org/officeDocument/2006/relationships/image" Target="../media/image63.png"/><Relationship Id="rId10" Type="http://schemas.openxmlformats.org/officeDocument/2006/relationships/image" Target="../media/image16.png"/><Relationship Id="rId31" Type="http://schemas.openxmlformats.org/officeDocument/2006/relationships/image" Target="../media/image37.png"/><Relationship Id="rId44" Type="http://schemas.openxmlformats.org/officeDocument/2006/relationships/image" Target="../media/image50.jpeg"/><Relationship Id="rId52" Type="http://schemas.openxmlformats.org/officeDocument/2006/relationships/image" Target="../media/image58.png"/><Relationship Id="rId60" Type="http://schemas.openxmlformats.org/officeDocument/2006/relationships/image" Target="../media/image66.png"/><Relationship Id="rId65" Type="http://schemas.openxmlformats.org/officeDocument/2006/relationships/image" Target="../media/image71.png"/><Relationship Id="rId73" Type="http://schemas.openxmlformats.org/officeDocument/2006/relationships/image" Target="../media/image79.jpeg"/><Relationship Id="rId78" Type="http://schemas.openxmlformats.org/officeDocument/2006/relationships/image" Target="../media/image84.jpeg"/><Relationship Id="rId81" Type="http://schemas.openxmlformats.org/officeDocument/2006/relationships/image" Target="../media/image87.png"/><Relationship Id="rId86" Type="http://schemas.openxmlformats.org/officeDocument/2006/relationships/image" Target="../media/image92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9" Type="http://schemas.openxmlformats.org/officeDocument/2006/relationships/image" Target="../media/image45.jpeg"/><Relationship Id="rId34" Type="http://schemas.openxmlformats.org/officeDocument/2006/relationships/image" Target="../media/image40.gif"/><Relationship Id="rId50" Type="http://schemas.openxmlformats.org/officeDocument/2006/relationships/image" Target="../media/image56.png"/><Relationship Id="rId55" Type="http://schemas.openxmlformats.org/officeDocument/2006/relationships/image" Target="../media/image61.png"/><Relationship Id="rId76" Type="http://schemas.openxmlformats.org/officeDocument/2006/relationships/image" Target="../media/image82.jpeg"/><Relationship Id="rId7" Type="http://schemas.openxmlformats.org/officeDocument/2006/relationships/image" Target="../media/image13.png"/><Relationship Id="rId71" Type="http://schemas.openxmlformats.org/officeDocument/2006/relationships/image" Target="../media/image77.jpeg"/><Relationship Id="rId2" Type="http://schemas.openxmlformats.org/officeDocument/2006/relationships/image" Target="../media/image8.png"/><Relationship Id="rId29" Type="http://schemas.openxmlformats.org/officeDocument/2006/relationships/image" Target="../media/image35.png"/><Relationship Id="rId24" Type="http://schemas.openxmlformats.org/officeDocument/2006/relationships/image" Target="../media/image30.png"/><Relationship Id="rId40" Type="http://schemas.openxmlformats.org/officeDocument/2006/relationships/image" Target="../media/image46.png"/><Relationship Id="rId45" Type="http://schemas.openxmlformats.org/officeDocument/2006/relationships/image" Target="../media/image51.png"/><Relationship Id="rId66" Type="http://schemas.openxmlformats.org/officeDocument/2006/relationships/image" Target="../media/image72.jpeg"/><Relationship Id="rId87" Type="http://schemas.openxmlformats.org/officeDocument/2006/relationships/image" Target="../media/image93.png"/><Relationship Id="rId61" Type="http://schemas.openxmlformats.org/officeDocument/2006/relationships/image" Target="../media/image67.png"/><Relationship Id="rId82" Type="http://schemas.openxmlformats.org/officeDocument/2006/relationships/image" Target="../media/image88.jpeg"/><Relationship Id="rId1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fmi-standard.org/downloads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>
            <a:extLst>
              <a:ext uri="{FF2B5EF4-FFF2-40B4-BE49-F238E27FC236}">
                <a16:creationId xmlns:a16="http://schemas.microsoft.com/office/drawing/2014/main" id="{0DB3F18D-4C30-4ACB-B112-0DA65BFB962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45771" y="2501332"/>
            <a:ext cx="9241972" cy="2148814"/>
          </a:xfrm>
        </p:spPr>
        <p:txBody>
          <a:bodyPr/>
          <a:lstStyle/>
          <a:p>
            <a:br>
              <a:rPr lang="en-US" altLang="en-US" sz="3600" dirty="0"/>
            </a:br>
            <a:br>
              <a:rPr lang="en-US" altLang="en-US" sz="3600" dirty="0"/>
            </a:br>
            <a:r>
              <a:rPr lang="en-US" altLang="en-US" sz="3600" dirty="0"/>
              <a:t>The Functional Mock-up Interface 3.0</a:t>
            </a:r>
            <a:br>
              <a:rPr lang="en-US" altLang="en-US" sz="3600" dirty="0"/>
            </a:br>
            <a:r>
              <a:rPr lang="en-US" altLang="en-US" sz="3600" dirty="0"/>
              <a:t>Beginners’ Tutorial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02DB7C-21DA-FD54-4A5C-D649CBB51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F9964-27B5-7AC2-C954-CC4CCE319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A4CE54-BF1A-D830-D90A-B4E5C9DC4010}"/>
              </a:ext>
            </a:extLst>
          </p:cNvPr>
          <p:cNvSpPr/>
          <p:nvPr/>
        </p:nvSpPr>
        <p:spPr bwMode="auto">
          <a:xfrm>
            <a:off x="4735286" y="1110343"/>
            <a:ext cx="7326085" cy="1448731"/>
          </a:xfrm>
          <a:prstGeom prst="rect">
            <a:avLst/>
          </a:prstGeom>
          <a:solidFill>
            <a:srgbClr val="F9E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0000" tIns="46800" rIns="36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dirty="0">
              <a:latin typeface="Arial" charset="0"/>
              <a:cs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>
                <a:latin typeface="Arial" charset="0"/>
                <a:cs typeface="Arial" charset="0"/>
              </a:rPr>
              <a:t>FMI </a:t>
            </a:r>
            <a:r>
              <a:rPr lang="de-DE" dirty="0" err="1">
                <a:latin typeface="Arial" charset="0"/>
                <a:cs typeface="Arial" charset="0"/>
              </a:rPr>
              <a:t>deals</a:t>
            </a:r>
            <a:r>
              <a:rPr lang="de-DE" dirty="0">
                <a:latin typeface="Arial" charset="0"/>
                <a:cs typeface="Arial" charset="0"/>
              </a:rPr>
              <a:t> </a:t>
            </a:r>
            <a:r>
              <a:rPr lang="de-DE" dirty="0" err="1">
                <a:latin typeface="Arial" charset="0"/>
                <a:cs typeface="Arial" charset="0"/>
              </a:rPr>
              <a:t>with</a:t>
            </a:r>
            <a:r>
              <a:rPr lang="de-DE" dirty="0">
                <a:latin typeface="Arial" charset="0"/>
                <a:cs typeface="Arial" charset="0"/>
              </a:rPr>
              <a:t> </a:t>
            </a:r>
            <a:r>
              <a:rPr lang="de-DE" dirty="0" err="1">
                <a:latin typeface="Arial" charset="0"/>
                <a:cs typeface="Arial" charset="0"/>
              </a:rPr>
              <a:t>the</a:t>
            </a:r>
            <a:r>
              <a:rPr lang="de-DE" dirty="0">
                <a:latin typeface="Arial" charset="0"/>
                <a:cs typeface="Arial" charset="0"/>
              </a:rPr>
              <a:t> interface and </a:t>
            </a:r>
            <a:r>
              <a:rPr lang="de-DE" dirty="0" err="1">
                <a:latin typeface="Arial" charset="0"/>
                <a:cs typeface="Arial" charset="0"/>
              </a:rPr>
              <a:t>does</a:t>
            </a:r>
            <a:r>
              <a:rPr lang="de-DE" dirty="0">
                <a:latin typeface="Arial" charset="0"/>
                <a:cs typeface="Arial" charset="0"/>
              </a:rPr>
              <a:t> not </a:t>
            </a:r>
            <a:r>
              <a:rPr lang="de-DE" dirty="0" err="1">
                <a:latin typeface="Arial" charset="0"/>
                <a:cs typeface="Arial" charset="0"/>
              </a:rPr>
              <a:t>define</a:t>
            </a:r>
            <a:r>
              <a:rPr lang="de-DE" dirty="0">
                <a:latin typeface="Arial" charset="0"/>
                <a:cs typeface="Arial" charset="0"/>
              </a:rPr>
              <a:t> a CS-</a:t>
            </a:r>
            <a:r>
              <a:rPr lang="de-DE" dirty="0" err="1">
                <a:latin typeface="Arial" charset="0"/>
                <a:cs typeface="Arial" charset="0"/>
              </a:rPr>
              <a:t>Algorithm</a:t>
            </a:r>
            <a:endParaRPr lang="de-DE" dirty="0">
              <a:latin typeface="Arial" charset="0"/>
              <a:cs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>
                <a:latin typeface="Arial" charset="0"/>
                <a:cs typeface="Arial" charset="0"/>
              </a:rPr>
              <a:t> </a:t>
            </a:r>
            <a:r>
              <a:rPr lang="de-DE" dirty="0" err="1">
                <a:latin typeface="Arial" charset="0"/>
                <a:cs typeface="Arial" charset="0"/>
              </a:rPr>
              <a:t>the</a:t>
            </a:r>
            <a:r>
              <a:rPr lang="de-DE" dirty="0">
                <a:latin typeface="Arial" charset="0"/>
                <a:cs typeface="Arial" charset="0"/>
              </a:rPr>
              <a:t> </a:t>
            </a:r>
            <a:r>
              <a:rPr lang="de-DE" dirty="0" err="1">
                <a:latin typeface="Arial" charset="0"/>
                <a:cs typeface="Arial" charset="0"/>
              </a:rPr>
              <a:t>homepave</a:t>
            </a:r>
            <a:r>
              <a:rPr lang="de-DE" dirty="0">
                <a:latin typeface="Arial" charset="0"/>
                <a:cs typeface="Arial" charset="0"/>
              </a:rPr>
              <a:t>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>
                <a:latin typeface="Arial" charset="0"/>
                <a:cs typeface="Arial" charset="0"/>
              </a:rPr>
              <a:t>(</a:t>
            </a:r>
            <a:r>
              <a:rPr lang="de-DE" dirty="0" err="1">
                <a:latin typeface="Arial" charset="0"/>
                <a:cs typeface="Arial" charset="0"/>
              </a:rPr>
              <a:t>Sentence</a:t>
            </a:r>
            <a:r>
              <a:rPr lang="de-DE" dirty="0">
                <a:latin typeface="Arial" charset="0"/>
                <a:cs typeface="Arial" charset="0"/>
              </a:rPr>
              <a:t> </a:t>
            </a:r>
            <a:r>
              <a:rPr lang="de-DE" dirty="0" err="1">
                <a:latin typeface="Arial" charset="0"/>
                <a:cs typeface="Arial" charset="0"/>
              </a:rPr>
              <a:t>from</a:t>
            </a:r>
            <a:r>
              <a:rPr lang="de-DE" dirty="0">
                <a:latin typeface="Arial" charset="0"/>
                <a:cs typeface="Arial" charset="0"/>
              </a:rPr>
              <a:t> </a:t>
            </a:r>
            <a:r>
              <a:rPr lang="de-DE" dirty="0" err="1">
                <a:latin typeface="Arial" charset="0"/>
                <a:cs typeface="Arial" charset="0"/>
              </a:rPr>
              <a:t>the</a:t>
            </a:r>
            <a:r>
              <a:rPr lang="de-DE" dirty="0">
                <a:latin typeface="Arial" charset="0"/>
                <a:cs typeface="Arial" charset="0"/>
              </a:rPr>
              <a:t> </a:t>
            </a:r>
            <a:r>
              <a:rPr lang="de-DE" dirty="0" err="1">
                <a:latin typeface="Arial" charset="0"/>
                <a:cs typeface="Arial" charset="0"/>
              </a:rPr>
              <a:t>homepage</a:t>
            </a:r>
            <a:r>
              <a:rPr lang="de-DE" dirty="0">
                <a:latin typeface="Arial" charset="0"/>
                <a:cs typeface="Arial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8596119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475B14-C6EF-CDDD-9D34-4DB70822D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ODE: </a:t>
            </a:r>
            <a:r>
              <a:rPr lang="de-DE" dirty="0" err="1"/>
              <a:t>ordinary</a:t>
            </a:r>
            <a:r>
              <a:rPr lang="de-DE" dirty="0"/>
              <a:t> differential </a:t>
            </a:r>
            <a:r>
              <a:rPr lang="de-DE" dirty="0" err="1"/>
              <a:t>equations</a:t>
            </a:r>
            <a:endParaRPr lang="de-DE" dirty="0"/>
          </a:p>
          <a:p>
            <a:r>
              <a:rPr lang="de-DE" dirty="0" err="1"/>
              <a:t>Algebraic</a:t>
            </a:r>
            <a:r>
              <a:rPr lang="de-DE" dirty="0"/>
              <a:t> </a:t>
            </a:r>
            <a:r>
              <a:rPr lang="de-DE" dirty="0" err="1"/>
              <a:t>relations</a:t>
            </a:r>
            <a:endParaRPr lang="de-DE" dirty="0"/>
          </a:p>
          <a:p>
            <a:r>
              <a:rPr lang="de-DE" dirty="0" err="1"/>
              <a:t>Algorithms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Continuous</a:t>
            </a:r>
            <a:r>
              <a:rPr lang="de-DE" dirty="0"/>
              <a:t> vs. </a:t>
            </a:r>
            <a:r>
              <a:rPr lang="de-DE" dirty="0" err="1"/>
              <a:t>Discrete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ODE Solver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6F73A9-EB79-D6F0-4ED1-81542A457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Models in </a:t>
            </a:r>
            <a:r>
              <a:rPr lang="de-DE" dirty="0" err="1"/>
              <a:t>scope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4BF3A7-418A-D944-0A3F-75C6D265B0B8}"/>
              </a:ext>
            </a:extLst>
          </p:cNvPr>
          <p:cNvSpPr/>
          <p:nvPr/>
        </p:nvSpPr>
        <p:spPr bwMode="auto">
          <a:xfrm>
            <a:off x="7630886" y="1110343"/>
            <a:ext cx="4430485" cy="3295390"/>
          </a:xfrm>
          <a:prstGeom prst="rect">
            <a:avLst/>
          </a:prstGeom>
          <a:solidFill>
            <a:srgbClr val="F9E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0000" tIns="46800" rIns="36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rgbClr val="120C80"/>
                </a:solidFill>
                <a:effectLst/>
                <a:latin typeface="Arial" charset="0"/>
                <a:cs typeface="Arial" charset="0"/>
              </a:rPr>
              <a:t>Continuous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rgbClr val="120C80"/>
                </a:solidFill>
                <a:effectLst/>
                <a:latin typeface="Arial" charset="0"/>
                <a:cs typeface="Arial" charset="0"/>
              </a:rPr>
              <a:t> 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rgbClr val="120C80"/>
                </a:solidFill>
                <a:effectLst/>
                <a:latin typeface="Arial" charset="0"/>
                <a:cs typeface="Arial" charset="0"/>
              </a:rPr>
              <a:t>system</a:t>
            </a:r>
            <a:endParaRPr kumimoji="0" lang="de-DE" sz="1600" b="0" i="0" u="none" strike="noStrike" cap="none" normalizeH="0" baseline="0" dirty="0">
              <a:ln>
                <a:noFill/>
              </a:ln>
              <a:solidFill>
                <a:srgbClr val="120C80"/>
              </a:solidFill>
              <a:effectLst/>
              <a:latin typeface="Arial" charset="0"/>
              <a:cs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>
                <a:latin typeface="Arial" charset="0"/>
                <a:cs typeface="Arial" charset="0"/>
              </a:rPr>
              <a:t>ODEs, </a:t>
            </a:r>
            <a:r>
              <a:rPr lang="de-DE" dirty="0" err="1">
                <a:latin typeface="Arial" charset="0"/>
                <a:cs typeface="Arial" charset="0"/>
              </a:rPr>
              <a:t>algebraic</a:t>
            </a:r>
            <a:r>
              <a:rPr lang="de-DE" dirty="0">
                <a:latin typeface="Arial" charset="0"/>
                <a:cs typeface="Arial" charset="0"/>
              </a:rPr>
              <a:t> </a:t>
            </a:r>
            <a:r>
              <a:rPr lang="de-DE" dirty="0" err="1">
                <a:latin typeface="Arial" charset="0"/>
                <a:cs typeface="Arial" charset="0"/>
              </a:rPr>
              <a:t>equations</a:t>
            </a:r>
            <a:endParaRPr lang="de-DE" dirty="0">
              <a:latin typeface="Arial" charset="0"/>
              <a:cs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>
                <a:latin typeface="Arial" charset="0"/>
                <a:cs typeface="Arial" charset="0"/>
              </a:rPr>
              <a:t>Solver </a:t>
            </a:r>
            <a:r>
              <a:rPr lang="de-DE" dirty="0" err="1">
                <a:latin typeface="Arial" charset="0"/>
                <a:cs typeface="Arial" charset="0"/>
              </a:rPr>
              <a:t>needed</a:t>
            </a:r>
            <a:endParaRPr lang="de-DE" dirty="0">
              <a:latin typeface="Arial" charset="0"/>
              <a:cs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>
                <a:latin typeface="Arial" charset="0"/>
                <a:cs typeface="Arial" charset="0"/>
              </a:rPr>
              <a:t>Discrete</a:t>
            </a:r>
            <a:r>
              <a:rPr lang="de-DE" dirty="0">
                <a:latin typeface="Arial" charset="0"/>
                <a:cs typeface="Arial" charset="0"/>
              </a:rPr>
              <a:t> </a:t>
            </a:r>
            <a:r>
              <a:rPr lang="de-DE" dirty="0" err="1">
                <a:latin typeface="Arial" charset="0"/>
                <a:cs typeface="Arial" charset="0"/>
              </a:rPr>
              <a:t>parts</a:t>
            </a:r>
            <a:endParaRPr lang="de-DE" dirty="0">
              <a:latin typeface="Arial" charset="0"/>
              <a:cs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dirty="0">
              <a:latin typeface="Arial" charset="0"/>
              <a:cs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dirty="0">
              <a:latin typeface="Arial" charset="0"/>
              <a:cs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dirty="0">
              <a:latin typeface="Arial" charset="0"/>
              <a:cs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dirty="0">
              <a:latin typeface="Arial" charset="0"/>
              <a:cs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>
                <a:latin typeface="Arial" charset="0"/>
                <a:cs typeface="Arial" charset="0"/>
              </a:rPr>
              <a:t>Notion of time (</a:t>
            </a:r>
            <a:r>
              <a:rPr lang="de-DE" dirty="0" err="1">
                <a:latin typeface="Arial" charset="0"/>
                <a:cs typeface="Arial" charset="0"/>
              </a:rPr>
              <a:t>independent</a:t>
            </a:r>
            <a:r>
              <a:rPr lang="de-DE" dirty="0">
                <a:latin typeface="Arial" charset="0"/>
                <a:cs typeface="Arial" charset="0"/>
              </a:rPr>
              <a:t> variable)</a:t>
            </a:r>
          </a:p>
        </p:txBody>
      </p:sp>
    </p:spTree>
    <p:extLst>
      <p:ext uri="{BB962C8B-B14F-4D97-AF65-F5344CB8AC3E}">
        <p14:creationId xmlns:p14="http://schemas.microsoft.com/office/powerpoint/2010/main" val="11259614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1B4F68-320D-5727-F2CF-51EE300CE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Co-Simulation:  (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FMI 3.0.1 </a:t>
            </a:r>
            <a:r>
              <a:rPr lang="de-DE" dirty="0" err="1"/>
              <a:t>glossary</a:t>
            </a:r>
            <a:r>
              <a:rPr lang="de-DE" dirty="0"/>
              <a:t>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Coupling of several </a:t>
            </a:r>
            <a:r>
              <a:rPr lang="en-US" sz="2000" i="1" dirty="0"/>
              <a:t>simulation programs</a:t>
            </a:r>
            <a:r>
              <a:rPr lang="en-US" sz="2000" dirty="0"/>
              <a:t> in order to compute the global behavior of a system that consists of several subsystems.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S</a:t>
            </a:r>
            <a:r>
              <a:rPr lang="en-US" sz="2000" dirty="0"/>
              <a:t>ubsystems are coupled in the sense that the behavior of each subsystem depends on the behavior of the remaining subsystems, so that the co-simulation must be computed in a step-by-step fashion.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Each simulation program is responsible for computing the behavior of a subsystem, using the outputs produced by the other simulation programs.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There can </a:t>
            </a:r>
            <a:r>
              <a:rPr lang="en-US" dirty="0"/>
              <a:t>be an </a:t>
            </a:r>
            <a:r>
              <a:rPr lang="en-US" b="1" dirty="0"/>
              <a:t>additional error</a:t>
            </a:r>
            <a:r>
              <a:rPr lang="en-US" dirty="0"/>
              <a:t> introduced by the co-simulation, that has to limited to an acceptable size by using a suitable co-simulation algorithms and communication pattern (e.g. step size) </a:t>
            </a:r>
            <a:endParaRPr lang="en-US" sz="2000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A4F274-E230-7BC5-3B64-05FD392CC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Co-Simulation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62717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6CBFA25-22C3-957B-B5E4-5EA944033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A model container, that can be distributed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Technically it is realized a zip File, with ending „.</a:t>
            </a:r>
            <a:r>
              <a:rPr lang="en-US" dirty="0" err="1"/>
              <a:t>fmu</a:t>
            </a:r>
            <a:r>
              <a:rPr lang="en-US" dirty="0"/>
              <a:t>“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Content: </a:t>
            </a:r>
          </a:p>
          <a:p>
            <a:pPr marL="608013" lvl="1" indent="-342900"/>
            <a:r>
              <a:rPr lang="en-US" dirty="0"/>
              <a:t>modelDescripotion.xml: </a:t>
            </a:r>
            <a:br>
              <a:rPr lang="en-US" dirty="0"/>
            </a:br>
            <a:r>
              <a:rPr lang="en-US" i="1" dirty="0"/>
              <a:t>meta-data with information on the model variables,</a:t>
            </a:r>
            <a:br>
              <a:rPr lang="en-US" i="1" dirty="0"/>
            </a:br>
            <a:r>
              <a:rPr lang="en-US" i="1" dirty="0"/>
              <a:t>interface, </a:t>
            </a:r>
            <a:r>
              <a:rPr lang="en-US" i="1" dirty="0" err="1"/>
              <a:t>capabilitis</a:t>
            </a:r>
            <a:r>
              <a:rPr lang="en-US" i="1" dirty="0"/>
              <a:t> and to a limited extent  model structure</a:t>
            </a:r>
          </a:p>
          <a:p>
            <a:pPr marL="608013" lvl="1" indent="-342900"/>
            <a:r>
              <a:rPr lang="en-US" dirty="0"/>
              <a:t>Model representation </a:t>
            </a:r>
          </a:p>
          <a:p>
            <a:pPr marL="879475" lvl="2" indent="-342900"/>
            <a:r>
              <a:rPr lang="en-US" dirty="0"/>
              <a:t>Binaries for one or multiple platforms and/or (“black box”)</a:t>
            </a:r>
          </a:p>
          <a:p>
            <a:pPr marL="879475" lvl="2" indent="-342900"/>
            <a:r>
              <a:rPr lang="en-US" dirty="0"/>
              <a:t>Source code (</a:t>
            </a:r>
            <a:r>
              <a:rPr lang="en-US" dirty="0" err="1"/>
              <a:t>e.g</a:t>
            </a:r>
            <a:r>
              <a:rPr lang="en-US" dirty="0"/>
              <a:t> C-Code)</a:t>
            </a:r>
          </a:p>
          <a:p>
            <a:pPr marL="608013" lvl="1" indent="-342900"/>
            <a:r>
              <a:rPr lang="en-US" dirty="0"/>
              <a:t>Optionally: Resources, documentation, Icons, port definitions</a:t>
            </a:r>
          </a:p>
          <a:p>
            <a:pPr marL="608013" lvl="1" indent="-342900"/>
            <a:r>
              <a:rPr lang="en-US" dirty="0"/>
              <a:t>/extra information (defined in layered standards)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6C79B7-7D35-6D23-DC35-97526F3AA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FMU –  „Functional Mock-up Unit“</a:t>
            </a:r>
          </a:p>
        </p:txBody>
      </p:sp>
      <p:sp>
        <p:nvSpPr>
          <p:cNvPr id="6" name="Flowchart: Process 4453">
            <a:extLst>
              <a:ext uri="{FF2B5EF4-FFF2-40B4-BE49-F238E27FC236}">
                <a16:creationId xmlns:a16="http://schemas.microsoft.com/office/drawing/2014/main" id="{2085A5CF-5584-22C6-4592-22141C033198}"/>
              </a:ext>
            </a:extLst>
          </p:cNvPr>
          <p:cNvSpPr/>
          <p:nvPr/>
        </p:nvSpPr>
        <p:spPr>
          <a:xfrm>
            <a:off x="7705999" y="1347407"/>
            <a:ext cx="3636915" cy="2999014"/>
          </a:xfrm>
          <a:prstGeom prst="flowChartProcess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myModel.fmu</a:t>
            </a: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6600" b="1" kern="0" dirty="0">
              <a:solidFill>
                <a:schemeClr val="bg1"/>
              </a:solidFill>
              <a:latin typeface="Bosch Office Sans"/>
            </a:endParaRPr>
          </a:p>
          <a:p>
            <a:pPr marL="0" marR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6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5" name="Rectangle 4451">
            <a:extLst>
              <a:ext uri="{FF2B5EF4-FFF2-40B4-BE49-F238E27FC236}">
                <a16:creationId xmlns:a16="http://schemas.microsoft.com/office/drawing/2014/main" id="{3E957E88-65B0-4B79-3DCD-F20E2B798292}"/>
              </a:ext>
            </a:extLst>
          </p:cNvPr>
          <p:cNvSpPr/>
          <p:nvPr/>
        </p:nvSpPr>
        <p:spPr>
          <a:xfrm>
            <a:off x="7860330" y="3590959"/>
            <a:ext cx="1110954" cy="6751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model.dll</a:t>
            </a:r>
          </a:p>
        </p:txBody>
      </p:sp>
      <p:sp>
        <p:nvSpPr>
          <p:cNvPr id="26" name="Flowchart: Document 4452">
            <a:extLst>
              <a:ext uri="{FF2B5EF4-FFF2-40B4-BE49-F238E27FC236}">
                <a16:creationId xmlns:a16="http://schemas.microsoft.com/office/drawing/2014/main" id="{0F2B48E7-ED72-823A-9081-9AF0EDB48C04}"/>
              </a:ext>
            </a:extLst>
          </p:cNvPr>
          <p:cNvSpPr/>
          <p:nvPr/>
        </p:nvSpPr>
        <p:spPr>
          <a:xfrm>
            <a:off x="7834693" y="2652164"/>
            <a:ext cx="2273182" cy="876339"/>
          </a:xfrm>
          <a:prstGeom prst="flowChartDocumen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modelDescription.xml</a:t>
            </a:r>
          </a:p>
        </p:txBody>
      </p:sp>
      <p:grpSp>
        <p:nvGrpSpPr>
          <p:cNvPr id="27" name="Group 9">
            <a:extLst>
              <a:ext uri="{FF2B5EF4-FFF2-40B4-BE49-F238E27FC236}">
                <a16:creationId xmlns:a16="http://schemas.microsoft.com/office/drawing/2014/main" id="{521B31E2-C7D4-1A15-9E2D-A2CCAEB6D928}"/>
              </a:ext>
            </a:extLst>
          </p:cNvPr>
          <p:cNvGrpSpPr/>
          <p:nvPr/>
        </p:nvGrpSpPr>
        <p:grpSpPr>
          <a:xfrm>
            <a:off x="7566017" y="4533636"/>
            <a:ext cx="3961864" cy="1687702"/>
            <a:chOff x="427990" y="2276290"/>
            <a:chExt cx="5447073" cy="1985629"/>
          </a:xfrm>
        </p:grpSpPr>
        <p:grpSp>
          <p:nvGrpSpPr>
            <p:cNvPr id="28" name="Group 10">
              <a:extLst>
                <a:ext uri="{FF2B5EF4-FFF2-40B4-BE49-F238E27FC236}">
                  <a16:creationId xmlns:a16="http://schemas.microsoft.com/office/drawing/2014/main" id="{546D9AFA-59BD-1D71-FF63-2E92A28E60D5}"/>
                </a:ext>
              </a:extLst>
            </p:cNvPr>
            <p:cNvGrpSpPr/>
            <p:nvPr/>
          </p:nvGrpSpPr>
          <p:grpSpPr>
            <a:xfrm>
              <a:off x="427990" y="2998269"/>
              <a:ext cx="2613228" cy="1263650"/>
              <a:chOff x="554990" y="2605006"/>
              <a:chExt cx="2613228" cy="1263650"/>
            </a:xfrm>
          </p:grpSpPr>
          <p:grpSp>
            <p:nvGrpSpPr>
              <p:cNvPr id="41" name="Group 23">
                <a:extLst>
                  <a:ext uri="{FF2B5EF4-FFF2-40B4-BE49-F238E27FC236}">
                    <a16:creationId xmlns:a16="http://schemas.microsoft.com/office/drawing/2014/main" id="{BCFAB851-2A04-BD1B-03DE-70C11392D87E}"/>
                  </a:ext>
                </a:extLst>
              </p:cNvPr>
              <p:cNvGrpSpPr/>
              <p:nvPr/>
            </p:nvGrpSpPr>
            <p:grpSpPr>
              <a:xfrm>
                <a:off x="1501235" y="2605006"/>
                <a:ext cx="1666983" cy="1263650"/>
                <a:chOff x="563538" y="1072470"/>
                <a:chExt cx="1666983" cy="1263650"/>
              </a:xfrm>
            </p:grpSpPr>
            <p:sp>
              <p:nvSpPr>
                <p:cNvPr id="43" name="Left Brace 25">
                  <a:extLst>
                    <a:ext uri="{FF2B5EF4-FFF2-40B4-BE49-F238E27FC236}">
                      <a16:creationId xmlns:a16="http://schemas.microsoft.com/office/drawing/2014/main" id="{ABA6A66A-51F1-C6DC-B29F-34E903F0DD1A}"/>
                    </a:ext>
                  </a:extLst>
                </p:cNvPr>
                <p:cNvSpPr/>
                <p:nvPr/>
              </p:nvSpPr>
              <p:spPr>
                <a:xfrm>
                  <a:off x="563538" y="1075592"/>
                  <a:ext cx="257283" cy="1260528"/>
                </a:xfrm>
                <a:prstGeom prst="leftBrace">
                  <a:avLst/>
                </a:prstGeom>
                <a:solidFill>
                  <a:scrgbClr r="0" g="0" b="0">
                    <a:alpha val="0"/>
                  </a:scrgbClr>
                </a:solidFill>
                <a:ln>
                  <a:solidFill>
                    <a:srgbClr val="A80163"/>
                  </a:solidFill>
                </a:ln>
              </p:spPr>
              <p:style>
                <a:lnRef idx="1">
                  <a:srgbClr val="A80163"/>
                </a:lnRef>
                <a:fillRef idx="0">
                  <a:srgbClr val="A80163"/>
                </a:fillRef>
                <a:effectRef idx="0">
                  <a:srgbClr val="A80163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4" name="Picture 26">
                  <a:extLst>
                    <a:ext uri="{FF2B5EF4-FFF2-40B4-BE49-F238E27FC236}">
                      <a16:creationId xmlns:a16="http://schemas.microsoft.com/office/drawing/2014/main" id="{C2899AD0-B53E-A5E5-8443-33A8DB51B2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20821" y="1072470"/>
                  <a:ext cx="1409700" cy="1257300"/>
                </a:xfrm>
                <a:prstGeom prst="rect">
                  <a:avLst/>
                </a:prstGeom>
              </p:spPr>
            </p:pic>
          </p:grpSp>
          <p:pic>
            <p:nvPicPr>
              <p:cNvPr id="42" name="Picture 24">
                <a:extLst>
                  <a:ext uri="{FF2B5EF4-FFF2-40B4-BE49-F238E27FC236}">
                    <a16:creationId xmlns:a16="http://schemas.microsoft.com/office/drawing/2014/main" id="{31924EA8-F752-DB8D-C9E3-D6C198BE71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4990" y="3113006"/>
                <a:ext cx="1000125" cy="247650"/>
              </a:xfrm>
              <a:prstGeom prst="rect">
                <a:avLst/>
              </a:prstGeom>
            </p:spPr>
          </p:pic>
        </p:grpSp>
        <p:grpSp>
          <p:nvGrpSpPr>
            <p:cNvPr id="29" name="Group 11">
              <a:extLst>
                <a:ext uri="{FF2B5EF4-FFF2-40B4-BE49-F238E27FC236}">
                  <a16:creationId xmlns:a16="http://schemas.microsoft.com/office/drawing/2014/main" id="{2B90E5EA-8005-7F38-4C6A-B4DAADE1006E}"/>
                </a:ext>
              </a:extLst>
            </p:cNvPr>
            <p:cNvGrpSpPr/>
            <p:nvPr/>
          </p:nvGrpSpPr>
          <p:grpSpPr>
            <a:xfrm>
              <a:off x="3298501" y="2276290"/>
              <a:ext cx="2576562" cy="866775"/>
              <a:chOff x="3121392" y="1753534"/>
              <a:chExt cx="2576562" cy="866775"/>
            </a:xfrm>
          </p:grpSpPr>
          <p:pic>
            <p:nvPicPr>
              <p:cNvPr id="31" name="Picture 13">
                <a:extLst>
                  <a:ext uri="{FF2B5EF4-FFF2-40B4-BE49-F238E27FC236}">
                    <a16:creationId xmlns:a16="http://schemas.microsoft.com/office/drawing/2014/main" id="{FA2F28A3-3904-6DE1-A183-E4D638A6DB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05815" y="1753534"/>
                <a:ext cx="847725" cy="866775"/>
              </a:xfrm>
              <a:prstGeom prst="rect">
                <a:avLst/>
              </a:prstGeom>
            </p:spPr>
          </p:pic>
          <p:sp>
            <p:nvSpPr>
              <p:cNvPr id="32" name="Left Brace 14">
                <a:extLst>
                  <a:ext uri="{FF2B5EF4-FFF2-40B4-BE49-F238E27FC236}">
                    <a16:creationId xmlns:a16="http://schemas.microsoft.com/office/drawing/2014/main" id="{03DF9603-E5F8-ACD7-162C-C66A3D84C7F4}"/>
                  </a:ext>
                </a:extLst>
              </p:cNvPr>
              <p:cNvSpPr/>
              <p:nvPr/>
            </p:nvSpPr>
            <p:spPr>
              <a:xfrm>
                <a:off x="3121392" y="1760551"/>
                <a:ext cx="211585" cy="852739"/>
              </a:xfrm>
              <a:prstGeom prst="leftBrace">
                <a:avLst/>
              </a:prstGeom>
              <a:solidFill>
                <a:scrgbClr r="0" g="0" b="0">
                  <a:alpha val="0"/>
                </a:scrgbClr>
              </a:solidFill>
              <a:ln>
                <a:solidFill>
                  <a:srgbClr val="A80163"/>
                </a:solidFill>
              </a:ln>
            </p:spPr>
            <p:style>
              <a:lnRef idx="1">
                <a:srgbClr val="A80163"/>
              </a:lnRef>
              <a:fillRef idx="0">
                <a:srgbClr val="A80163"/>
              </a:fillRef>
              <a:effectRef idx="0">
                <a:srgbClr val="A8016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Straight Connector 15">
                <a:extLst>
                  <a:ext uri="{FF2B5EF4-FFF2-40B4-BE49-F238E27FC236}">
                    <a16:creationId xmlns:a16="http://schemas.microsoft.com/office/drawing/2014/main" id="{5D71F54E-941A-9174-CF3C-42D76ADC2C8C}"/>
                  </a:ext>
                </a:extLst>
              </p:cNvPr>
              <p:cNvCxnSpPr/>
              <p:nvPr/>
            </p:nvCxnSpPr>
            <p:spPr>
              <a:xfrm>
                <a:off x="4086754" y="1883708"/>
                <a:ext cx="582399" cy="1"/>
              </a:xfrm>
              <a:prstGeom prst="line">
                <a:avLst/>
              </a:prstGeom>
              <a:ln>
                <a:solidFill>
                  <a:srgbClr val="3D106C"/>
                </a:solidFill>
              </a:ln>
            </p:spPr>
            <p:style>
              <a:lnRef idx="1">
                <a:srgbClr val="A80163"/>
              </a:lnRef>
              <a:fillRef idx="0">
                <a:srgbClr val="A80163"/>
              </a:fillRef>
              <a:effectRef idx="0">
                <a:srgbClr val="A80163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16">
                <a:extLst>
                  <a:ext uri="{FF2B5EF4-FFF2-40B4-BE49-F238E27FC236}">
                    <a16:creationId xmlns:a16="http://schemas.microsoft.com/office/drawing/2014/main" id="{344215DE-D082-2426-BE17-3ADB7EC8622C}"/>
                  </a:ext>
                </a:extLst>
              </p:cNvPr>
              <p:cNvCxnSpPr/>
              <p:nvPr/>
            </p:nvCxnSpPr>
            <p:spPr>
              <a:xfrm>
                <a:off x="4086754" y="2286544"/>
                <a:ext cx="582399" cy="1"/>
              </a:xfrm>
              <a:prstGeom prst="line">
                <a:avLst/>
              </a:prstGeom>
              <a:ln>
                <a:solidFill>
                  <a:srgbClr val="3D106C"/>
                </a:solidFill>
              </a:ln>
            </p:spPr>
            <p:style>
              <a:lnRef idx="1">
                <a:srgbClr val="A80163"/>
              </a:lnRef>
              <a:fillRef idx="0">
                <a:srgbClr val="A80163"/>
              </a:fillRef>
              <a:effectRef idx="0">
                <a:srgbClr val="A80163"/>
              </a:effectRef>
              <a:fontRef idx="minor">
                <a:schemeClr val="tx1"/>
              </a:fontRef>
            </p:style>
          </p:cxnSp>
          <p:pic>
            <p:nvPicPr>
              <p:cNvPr id="35" name="Picture 17">
                <a:extLst>
                  <a:ext uri="{FF2B5EF4-FFF2-40B4-BE49-F238E27FC236}">
                    <a16:creationId xmlns:a16="http://schemas.microsoft.com/office/drawing/2014/main" id="{972CF140-5A27-BFAB-EDFB-301FE16EB3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35929" y="2208949"/>
                <a:ext cx="962025" cy="190500"/>
              </a:xfrm>
              <a:prstGeom prst="rect">
                <a:avLst/>
              </a:prstGeom>
            </p:spPr>
          </p:pic>
          <p:pic>
            <p:nvPicPr>
              <p:cNvPr id="36" name="Picture 18">
                <a:extLst>
                  <a:ext uri="{FF2B5EF4-FFF2-40B4-BE49-F238E27FC236}">
                    <a16:creationId xmlns:a16="http://schemas.microsoft.com/office/drawing/2014/main" id="{315CD6CE-2CA9-4652-E1AC-140BF89132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35929" y="1994043"/>
                <a:ext cx="876300" cy="209550"/>
              </a:xfrm>
              <a:prstGeom prst="rect">
                <a:avLst/>
              </a:prstGeom>
            </p:spPr>
          </p:pic>
          <p:cxnSp>
            <p:nvCxnSpPr>
              <p:cNvPr id="37" name="Straight Connector 19">
                <a:extLst>
                  <a:ext uri="{FF2B5EF4-FFF2-40B4-BE49-F238E27FC236}">
                    <a16:creationId xmlns:a16="http://schemas.microsoft.com/office/drawing/2014/main" id="{285F4B50-4272-A841-3030-81D29B0B4ECE}"/>
                  </a:ext>
                </a:extLst>
              </p:cNvPr>
              <p:cNvCxnSpPr/>
              <p:nvPr/>
            </p:nvCxnSpPr>
            <p:spPr>
              <a:xfrm>
                <a:off x="4086754" y="2085126"/>
                <a:ext cx="582399" cy="1"/>
              </a:xfrm>
              <a:prstGeom prst="line">
                <a:avLst/>
              </a:prstGeom>
              <a:ln>
                <a:solidFill>
                  <a:srgbClr val="3D106C"/>
                </a:solidFill>
              </a:ln>
            </p:spPr>
            <p:style>
              <a:lnRef idx="1">
                <a:srgbClr val="A80163"/>
              </a:lnRef>
              <a:fillRef idx="0">
                <a:srgbClr val="A80163"/>
              </a:fillRef>
              <a:effectRef idx="0">
                <a:srgbClr val="A80163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20">
                <a:extLst>
                  <a:ext uri="{FF2B5EF4-FFF2-40B4-BE49-F238E27FC236}">
                    <a16:creationId xmlns:a16="http://schemas.microsoft.com/office/drawing/2014/main" id="{D73F9E78-6073-1802-2C1E-0EA5533EA0B0}"/>
                  </a:ext>
                </a:extLst>
              </p:cNvPr>
              <p:cNvCxnSpPr/>
              <p:nvPr/>
            </p:nvCxnSpPr>
            <p:spPr>
              <a:xfrm>
                <a:off x="4086754" y="2487963"/>
                <a:ext cx="582399" cy="1"/>
              </a:xfrm>
              <a:prstGeom prst="line">
                <a:avLst/>
              </a:prstGeom>
              <a:ln>
                <a:solidFill>
                  <a:srgbClr val="3D106C"/>
                </a:solidFill>
              </a:ln>
            </p:spPr>
            <p:style>
              <a:lnRef idx="1">
                <a:srgbClr val="A80163"/>
              </a:lnRef>
              <a:fillRef idx="0">
                <a:srgbClr val="A80163"/>
              </a:fillRef>
              <a:effectRef idx="0">
                <a:srgbClr val="A80163"/>
              </a:effectRef>
              <a:fontRef idx="minor">
                <a:schemeClr val="tx1"/>
              </a:fontRef>
            </p:style>
          </p:cxnSp>
          <p:pic>
            <p:nvPicPr>
              <p:cNvPr id="39" name="Picture 21">
                <a:extLst>
                  <a:ext uri="{FF2B5EF4-FFF2-40B4-BE49-F238E27FC236}">
                    <a16:creationId xmlns:a16="http://schemas.microsoft.com/office/drawing/2014/main" id="{203EFC44-DA66-9FBC-9F68-7A41F5CE4F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35929" y="2405010"/>
                <a:ext cx="962025" cy="190500"/>
              </a:xfrm>
              <a:prstGeom prst="rect">
                <a:avLst/>
              </a:prstGeom>
            </p:spPr>
          </p:pic>
          <p:pic>
            <p:nvPicPr>
              <p:cNvPr id="40" name="Picture 22">
                <a:extLst>
                  <a:ext uri="{FF2B5EF4-FFF2-40B4-BE49-F238E27FC236}">
                    <a16:creationId xmlns:a16="http://schemas.microsoft.com/office/drawing/2014/main" id="{F51194E4-CB72-9D34-4A80-E0F82C65CD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35929" y="1778933"/>
                <a:ext cx="876300" cy="209550"/>
              </a:xfrm>
              <a:prstGeom prst="rect">
                <a:avLst/>
              </a:prstGeom>
            </p:spPr>
          </p:pic>
        </p:grpSp>
        <p:cxnSp>
          <p:nvCxnSpPr>
            <p:cNvPr id="30" name="Straight Connector 12">
              <a:extLst>
                <a:ext uri="{FF2B5EF4-FFF2-40B4-BE49-F238E27FC236}">
                  <a16:creationId xmlns:a16="http://schemas.microsoft.com/office/drawing/2014/main" id="{88F5C6DC-8F5A-9D52-04C7-D644DFB1E78F}"/>
                </a:ext>
              </a:extLst>
            </p:cNvPr>
            <p:cNvCxnSpPr>
              <a:endCxn id="32" idx="1"/>
            </p:cNvCxnSpPr>
            <p:nvPr/>
          </p:nvCxnSpPr>
          <p:spPr>
            <a:xfrm flipV="1">
              <a:off x="2336368" y="2709677"/>
              <a:ext cx="962133" cy="408589"/>
            </a:xfrm>
            <a:prstGeom prst="line">
              <a:avLst/>
            </a:prstGeom>
            <a:ln>
              <a:solidFill>
                <a:srgbClr val="A80163"/>
              </a:solidFill>
            </a:ln>
          </p:spPr>
          <p:style>
            <a:lnRef idx="1">
              <a:srgbClr val="A80163"/>
            </a:lnRef>
            <a:fillRef idx="0">
              <a:srgbClr val="A80163"/>
            </a:fillRef>
            <a:effectRef idx="0">
              <a:srgbClr val="A8016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188623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0640466-FD7D-F25F-4A23-FBC2796D8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FMU for Model Exchange vs. Co-Simulation (FMI 2.0)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D5D7BE8-069F-8595-16D9-3515A36232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Model Exchange (ME)</a:t>
            </a:r>
          </a:p>
          <a:p>
            <a:pPr lvl="1"/>
            <a:r>
              <a:rPr lang="en-US" sz="1600" u="sng" dirty="0"/>
              <a:t>Importing</a:t>
            </a:r>
            <a:r>
              <a:rPr lang="en-US" sz="1600" dirty="0"/>
              <a:t> tool provides the solver.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marL="1588" lvl="1" indent="0">
              <a:buNone/>
            </a:pPr>
            <a:endParaRPr lang="en-US" sz="1600" dirty="0"/>
          </a:p>
          <a:p>
            <a:pPr marL="1588" lvl="1" indent="0">
              <a:buNone/>
            </a:pPr>
            <a:r>
              <a:rPr lang="en-US" sz="1600" dirty="0"/>
              <a:t>Properties:</a:t>
            </a:r>
          </a:p>
          <a:p>
            <a:pPr lvl="1"/>
            <a:r>
              <a:rPr lang="en-US" sz="1600" dirty="0"/>
              <a:t>Very tight integration of model in simulation tool</a:t>
            </a:r>
          </a:p>
          <a:p>
            <a:pPr lvl="1"/>
            <a:r>
              <a:rPr lang="en-US" sz="1600" dirty="0"/>
              <a:t>Complex interface between importing tool and model</a:t>
            </a:r>
          </a:p>
          <a:p>
            <a:pPr lvl="1"/>
            <a:r>
              <a:rPr lang="en-US" sz="1600" dirty="0"/>
              <a:t>Importing tool must provide a suitable solver for the model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Used e.g. for inclusion of Modelica support in non-Modelica tools (using the solver of the </a:t>
            </a:r>
            <a:r>
              <a:rPr lang="en-US" sz="1600" dirty="0" err="1"/>
              <a:t>the</a:t>
            </a:r>
            <a:r>
              <a:rPr lang="en-US" sz="1600" dirty="0"/>
              <a:t> importing tool)</a:t>
            </a:r>
          </a:p>
          <a:p>
            <a:pPr marL="1588" lvl="1" indent="0">
              <a:buNone/>
            </a:pPr>
            <a:endParaRPr lang="en-US" sz="1600" dirty="0"/>
          </a:p>
          <a:p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10E92F1-37BE-ED3B-DD8B-53273929A7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Co-Simulation (CS)</a:t>
            </a:r>
          </a:p>
          <a:p>
            <a:pPr lvl="1"/>
            <a:r>
              <a:rPr lang="en-US" sz="1600" u="sng" dirty="0"/>
              <a:t>Exporting</a:t>
            </a:r>
            <a:r>
              <a:rPr lang="en-US" sz="1600" dirty="0"/>
              <a:t> tool provides the solver.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marL="1588" lvl="1" indent="0">
              <a:buNone/>
            </a:pPr>
            <a:endParaRPr lang="en-US" sz="1600" dirty="0"/>
          </a:p>
          <a:p>
            <a:pPr marL="1588" lvl="1" indent="0">
              <a:buNone/>
            </a:pPr>
            <a:r>
              <a:rPr lang="en-US" sz="1600" dirty="0"/>
              <a:t>Properties:</a:t>
            </a:r>
          </a:p>
          <a:p>
            <a:pPr lvl="1"/>
            <a:r>
              <a:rPr lang="en-US" sz="1600" dirty="0"/>
              <a:t>Tight coupling of model and a suitable solver</a:t>
            </a:r>
          </a:p>
          <a:p>
            <a:pPr lvl="1"/>
            <a:r>
              <a:rPr lang="en-US" sz="1600" dirty="0"/>
              <a:t>Simpler interface between importing tool and model</a:t>
            </a:r>
          </a:p>
          <a:p>
            <a:pPr lvl="1"/>
            <a:r>
              <a:rPr lang="en-US" sz="1600" dirty="0"/>
              <a:t>Freedom in the selection of a co-simulation algorithm and communication timestep  to reach a stable and accurate solution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Used in most industrial applications</a:t>
            </a:r>
          </a:p>
          <a:p>
            <a:endParaRPr lang="en-US" dirty="0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4C1394F6-97E4-0EFF-BBDB-EFEC468D28F4}"/>
              </a:ext>
            </a:extLst>
          </p:cNvPr>
          <p:cNvGrpSpPr>
            <a:grpSpLocks/>
          </p:cNvGrpSpPr>
          <p:nvPr/>
        </p:nvGrpSpPr>
        <p:grpSpPr bwMode="auto">
          <a:xfrm>
            <a:off x="871439" y="2385233"/>
            <a:ext cx="4080925" cy="776311"/>
            <a:chOff x="3289" y="1842"/>
            <a:chExt cx="2313" cy="440"/>
          </a:xfrm>
        </p:grpSpPr>
        <p:grpSp>
          <p:nvGrpSpPr>
            <p:cNvPr id="7" name="Group 5">
              <a:extLst>
                <a:ext uri="{FF2B5EF4-FFF2-40B4-BE49-F238E27FC236}">
                  <a16:creationId xmlns:a16="http://schemas.microsoft.com/office/drawing/2014/main" id="{91F0AE69-14AE-B207-9CC9-AD7ADB5B69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9" y="1842"/>
              <a:ext cx="1460" cy="440"/>
              <a:chOff x="497" y="1549"/>
              <a:chExt cx="1460" cy="440"/>
            </a:xfrm>
          </p:grpSpPr>
          <p:grpSp>
            <p:nvGrpSpPr>
              <p:cNvPr id="17" name="Group 6">
                <a:extLst>
                  <a:ext uri="{FF2B5EF4-FFF2-40B4-BE49-F238E27FC236}">
                    <a16:creationId xmlns:a16="http://schemas.microsoft.com/office/drawing/2014/main" id="{B1E1A489-914B-98A5-4945-38033B1BC7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7" y="1549"/>
                <a:ext cx="1179" cy="440"/>
                <a:chOff x="2267" y="1201"/>
                <a:chExt cx="1179" cy="440"/>
              </a:xfrm>
            </p:grpSpPr>
            <p:sp>
              <p:nvSpPr>
                <p:cNvPr id="22" name="Text Box 7">
                  <a:extLst>
                    <a:ext uri="{FF2B5EF4-FFF2-40B4-BE49-F238E27FC236}">
                      <a16:creationId xmlns:a16="http://schemas.microsoft.com/office/drawing/2014/main" id="{C42EFEF0-FE0E-648E-B470-F7C0C4166C8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67" y="1201"/>
                  <a:ext cx="1179" cy="440"/>
                </a:xfrm>
                <a:prstGeom prst="rect">
                  <a:avLst/>
                </a:prstGeom>
                <a:solidFill>
                  <a:srgbClr val="BDCCD5"/>
                </a:solidFill>
                <a:ln w="9525">
                  <a:solidFill>
                    <a:srgbClr val="5C7F9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 fontAlgn="auto">
                    <a:spcBef>
                      <a:spcPct val="50000"/>
                    </a:spcBef>
                    <a:spcAft>
                      <a:spcPts val="0"/>
                    </a:spcAft>
                    <a:defRPr/>
                  </a:pPr>
                  <a:r>
                    <a:rPr lang="en-US" sz="1778" kern="0" dirty="0">
                      <a:solidFill>
                        <a:srgbClr val="5C7F92"/>
                      </a:solidFill>
                      <a:latin typeface="Arial" charset="0"/>
                      <a:ea typeface="Arial Unicode MS" pitchFamily="34" charset="-128"/>
                      <a:cs typeface="Arial Unicode MS" pitchFamily="34" charset="-128"/>
                    </a:rPr>
                    <a:t>Tool</a:t>
                  </a:r>
                </a:p>
                <a:p>
                  <a:pPr algn="ctr" fontAlgn="auto">
                    <a:spcBef>
                      <a:spcPct val="50000"/>
                    </a:spcBef>
                    <a:spcAft>
                      <a:spcPts val="0"/>
                    </a:spcAft>
                    <a:defRPr/>
                  </a:pPr>
                  <a:endParaRPr lang="en-US" sz="1778" kern="0" dirty="0">
                    <a:solidFill>
                      <a:srgbClr val="F9E300"/>
                    </a:solidFill>
                    <a:latin typeface="Arial" charset="0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23" name="Text Box 8">
                  <a:extLst>
                    <a:ext uri="{FF2B5EF4-FFF2-40B4-BE49-F238E27FC236}">
                      <a16:creationId xmlns:a16="http://schemas.microsoft.com/office/drawing/2014/main" id="{3E059BEF-D435-1B90-B4EB-44C96355018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856" y="1427"/>
                  <a:ext cx="544" cy="169"/>
                </a:xfrm>
                <a:prstGeom prst="rect">
                  <a:avLst/>
                </a:prstGeom>
                <a:solidFill>
                  <a:srgbClr val="5C7F92"/>
                </a:solidFill>
                <a:ln w="9525">
                  <a:solidFill>
                    <a:srgbClr val="5C7F9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 fontAlgn="auto">
                    <a:spcBef>
                      <a:spcPct val="50000"/>
                    </a:spcBef>
                    <a:spcAft>
                      <a:spcPts val="0"/>
                    </a:spcAft>
                    <a:defRPr/>
                  </a:pPr>
                  <a:r>
                    <a:rPr lang="en-US" sz="1334" kern="0" dirty="0">
                      <a:solidFill>
                        <a:srgbClr val="FFFFFF"/>
                      </a:solidFill>
                      <a:latin typeface="Arial" charset="0"/>
                      <a:ea typeface="Arial Unicode MS" pitchFamily="34" charset="-128"/>
                      <a:cs typeface="Arial Unicode MS" pitchFamily="34" charset="-128"/>
                    </a:rPr>
                    <a:t>Solver</a:t>
                  </a:r>
                </a:p>
              </p:txBody>
            </p:sp>
            <p:pic>
              <p:nvPicPr>
                <p:cNvPr id="24" name="Picture 19" descr="dialogs">
                  <a:extLst>
                    <a:ext uri="{FF2B5EF4-FFF2-40B4-BE49-F238E27FC236}">
                      <a16:creationId xmlns:a16="http://schemas.microsoft.com/office/drawing/2014/main" id="{EB85F49D-85E1-8C32-7DD6-B2F0EB6DBEF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41" y="1214"/>
                  <a:ext cx="201" cy="20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8" name="Group 10">
                <a:extLst>
                  <a:ext uri="{FF2B5EF4-FFF2-40B4-BE49-F238E27FC236}">
                    <a16:creationId xmlns:a16="http://schemas.microsoft.com/office/drawing/2014/main" id="{B0AF4E7F-ECEF-1278-6DA0-8BC2458844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82" y="1685"/>
                <a:ext cx="275" cy="181"/>
                <a:chOff x="3110" y="3461"/>
                <a:chExt cx="275" cy="181"/>
              </a:xfrm>
            </p:grpSpPr>
            <p:cxnSp>
              <p:nvCxnSpPr>
                <p:cNvPr id="19" name="AutoShape 11">
                  <a:extLst>
                    <a:ext uri="{FF2B5EF4-FFF2-40B4-BE49-F238E27FC236}">
                      <a16:creationId xmlns:a16="http://schemas.microsoft.com/office/drawing/2014/main" id="{A19EE450-4346-D78E-E098-8215CBF1A8AC}"/>
                    </a:ext>
                  </a:extLst>
                </p:cNvPr>
                <p:cNvCxnSpPr>
                  <a:cxnSpLocks noChangeShapeType="1"/>
                  <a:endCxn id="20" idx="2"/>
                </p:cNvCxnSpPr>
                <p:nvPr/>
              </p:nvCxnSpPr>
              <p:spPr bwMode="auto">
                <a:xfrm>
                  <a:off x="3110" y="3551"/>
                  <a:ext cx="116" cy="0"/>
                </a:xfrm>
                <a:prstGeom prst="straightConnector1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20" name="Oval 12">
                  <a:extLst>
                    <a:ext uri="{FF2B5EF4-FFF2-40B4-BE49-F238E27FC236}">
                      <a16:creationId xmlns:a16="http://schemas.microsoft.com/office/drawing/2014/main" id="{EBEB3BB5-0ED3-68BF-2A3A-7CB41567CE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5" y="3483"/>
                  <a:ext cx="136" cy="136"/>
                </a:xfrm>
                <a:prstGeom prst="ellipse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778" kern="0" dirty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1" name="Rectangle 13">
                  <a:extLst>
                    <a:ext uri="{FF2B5EF4-FFF2-40B4-BE49-F238E27FC236}">
                      <a16:creationId xmlns:a16="http://schemas.microsoft.com/office/drawing/2014/main" id="{88624483-04D6-B42E-3AB2-E790D69B99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11" y="3461"/>
                  <a:ext cx="74" cy="18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accent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778" kern="0" dirty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</p:grpSp>
        </p:grpSp>
        <p:grpSp>
          <p:nvGrpSpPr>
            <p:cNvPr id="8" name="Group 14">
              <a:extLst>
                <a:ext uri="{FF2B5EF4-FFF2-40B4-BE49-F238E27FC236}">
                  <a16:creationId xmlns:a16="http://schemas.microsoft.com/office/drawing/2014/main" id="{02D23E3F-56BC-E656-ADB1-C6F945C558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87" y="1842"/>
              <a:ext cx="915" cy="440"/>
              <a:chOff x="3539" y="2316"/>
              <a:chExt cx="915" cy="440"/>
            </a:xfrm>
          </p:grpSpPr>
          <p:grpSp>
            <p:nvGrpSpPr>
              <p:cNvPr id="9" name="Group 15">
                <a:extLst>
                  <a:ext uri="{FF2B5EF4-FFF2-40B4-BE49-F238E27FC236}">
                    <a16:creationId xmlns:a16="http://schemas.microsoft.com/office/drawing/2014/main" id="{FD253E28-DF57-C67B-AB18-35715871B1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15" y="2316"/>
                <a:ext cx="639" cy="440"/>
                <a:chOff x="1973" y="3223"/>
                <a:chExt cx="639" cy="440"/>
              </a:xfrm>
            </p:grpSpPr>
            <p:grpSp>
              <p:nvGrpSpPr>
                <p:cNvPr id="13" name="Group 16">
                  <a:extLst>
                    <a:ext uri="{FF2B5EF4-FFF2-40B4-BE49-F238E27FC236}">
                      <a16:creationId xmlns:a16="http://schemas.microsoft.com/office/drawing/2014/main" id="{B2A0F366-4A12-6885-0E65-9D472B6BB56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973" y="3223"/>
                  <a:ext cx="639" cy="440"/>
                  <a:chOff x="3299" y="3361"/>
                  <a:chExt cx="639" cy="440"/>
                </a:xfrm>
              </p:grpSpPr>
              <p:sp>
                <p:nvSpPr>
                  <p:cNvPr id="15" name="Text Box 17">
                    <a:extLst>
                      <a:ext uri="{FF2B5EF4-FFF2-40B4-BE49-F238E27FC236}">
                        <a16:creationId xmlns:a16="http://schemas.microsoft.com/office/drawing/2014/main" id="{BFCFCC8A-2C5F-F66D-B1B1-4AA1A5E3249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99" y="3361"/>
                    <a:ext cx="639" cy="440"/>
                  </a:xfrm>
                  <a:prstGeom prst="rect">
                    <a:avLst/>
                  </a:prstGeom>
                  <a:solidFill>
                    <a:srgbClr val="BDCCD5"/>
                  </a:solidFill>
                  <a:ln w="9525">
                    <a:solidFill>
                      <a:srgbClr val="5C7F92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algn="ctr"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778" kern="0" dirty="0">
                        <a:solidFill>
                          <a:srgbClr val="5C7F92"/>
                        </a:solidFill>
                        <a:latin typeface="Arial" charset="0"/>
                        <a:ea typeface="Arial Unicode MS" pitchFamily="34" charset="-128"/>
                        <a:cs typeface="Arial Unicode MS" pitchFamily="34" charset="-128"/>
                      </a:rPr>
                      <a:t>FMU</a:t>
                    </a:r>
                  </a:p>
                  <a:p>
                    <a:pPr algn="ctr"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endParaRPr lang="en-US" sz="1778" kern="0" dirty="0">
                      <a:solidFill>
                        <a:srgbClr val="F9E300"/>
                      </a:solidFill>
                      <a:latin typeface="Arial" charset="0"/>
                      <a:ea typeface="Arial Unicode MS" pitchFamily="34" charset="-128"/>
                      <a:cs typeface="Arial Unicode MS" pitchFamily="34" charset="-128"/>
                    </a:endParaRPr>
                  </a:p>
                </p:txBody>
              </p:sp>
              <p:sp>
                <p:nvSpPr>
                  <p:cNvPr id="16" name="Text Box 18">
                    <a:extLst>
                      <a:ext uri="{FF2B5EF4-FFF2-40B4-BE49-F238E27FC236}">
                        <a16:creationId xmlns:a16="http://schemas.microsoft.com/office/drawing/2014/main" id="{B87A3A01-46B7-33AA-326B-7C29745A37A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43" y="3587"/>
                    <a:ext cx="544" cy="169"/>
                  </a:xfrm>
                  <a:prstGeom prst="rect">
                    <a:avLst/>
                  </a:prstGeom>
                  <a:solidFill>
                    <a:srgbClr val="E30916"/>
                  </a:solidFill>
                  <a:ln w="9525">
                    <a:solidFill>
                      <a:srgbClr val="5C7F92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algn="ctr"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334" kern="0" dirty="0">
                        <a:solidFill>
                          <a:srgbClr val="FFFFFF"/>
                        </a:solidFill>
                        <a:latin typeface="Arial" charset="0"/>
                        <a:ea typeface="Arial Unicode MS" pitchFamily="34" charset="-128"/>
                        <a:cs typeface="Arial Unicode MS" pitchFamily="34" charset="-128"/>
                      </a:rPr>
                      <a:t>Model</a:t>
                    </a:r>
                  </a:p>
                </p:txBody>
              </p:sp>
            </p:grpSp>
            <p:pic>
              <p:nvPicPr>
                <p:cNvPr id="14" name="Picture 25" descr="exec">
                  <a:extLst>
                    <a:ext uri="{FF2B5EF4-FFF2-40B4-BE49-F238E27FC236}">
                      <a16:creationId xmlns:a16="http://schemas.microsoft.com/office/drawing/2014/main" id="{1D2BCCB5-89D1-7DC1-983F-CAAEF6B4F7A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1984" y="3246"/>
                  <a:ext cx="169" cy="1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0" name="Group 20">
                <a:extLst>
                  <a:ext uri="{FF2B5EF4-FFF2-40B4-BE49-F238E27FC236}">
                    <a16:creationId xmlns:a16="http://schemas.microsoft.com/office/drawing/2014/main" id="{5AF6A380-3B06-2376-95F5-1EF8A677D29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39" y="2470"/>
                <a:ext cx="268" cy="136"/>
                <a:chOff x="1524" y="3173"/>
                <a:chExt cx="268" cy="136"/>
              </a:xfrm>
            </p:grpSpPr>
            <p:cxnSp>
              <p:nvCxnSpPr>
                <p:cNvPr id="11" name="AutoShape 21">
                  <a:extLst>
                    <a:ext uri="{FF2B5EF4-FFF2-40B4-BE49-F238E27FC236}">
                      <a16:creationId xmlns:a16="http://schemas.microsoft.com/office/drawing/2014/main" id="{D1A4E0D0-D615-2487-68E6-E55374DA1C91}"/>
                    </a:ext>
                  </a:extLst>
                </p:cNvPr>
                <p:cNvCxnSpPr>
                  <a:cxnSpLocks noChangeShapeType="1"/>
                  <a:stCxn id="12" idx="6"/>
                </p:cNvCxnSpPr>
                <p:nvPr/>
              </p:nvCxnSpPr>
              <p:spPr bwMode="auto">
                <a:xfrm>
                  <a:off x="1669" y="3241"/>
                  <a:ext cx="123" cy="0"/>
                </a:xfrm>
                <a:prstGeom prst="straightConnector1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2" name="Oval 22">
                  <a:extLst>
                    <a:ext uri="{FF2B5EF4-FFF2-40B4-BE49-F238E27FC236}">
                      <a16:creationId xmlns:a16="http://schemas.microsoft.com/office/drawing/2014/main" id="{75F1E963-D134-77F0-6FEB-7119C362F6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24" y="3173"/>
                  <a:ext cx="136" cy="136"/>
                </a:xfrm>
                <a:prstGeom prst="ellipse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778" kern="0" dirty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</p:grpSp>
        </p:grpSp>
      </p:grpSp>
      <p:grpSp>
        <p:nvGrpSpPr>
          <p:cNvPr id="25" name="Group 23">
            <a:extLst>
              <a:ext uri="{FF2B5EF4-FFF2-40B4-BE49-F238E27FC236}">
                <a16:creationId xmlns:a16="http://schemas.microsoft.com/office/drawing/2014/main" id="{46C3DBDB-FDC6-2766-A525-A458D08CA5C7}"/>
              </a:ext>
            </a:extLst>
          </p:cNvPr>
          <p:cNvGrpSpPr>
            <a:grpSpLocks/>
          </p:cNvGrpSpPr>
          <p:nvPr/>
        </p:nvGrpSpPr>
        <p:grpSpPr bwMode="auto">
          <a:xfrm>
            <a:off x="6431646" y="2385233"/>
            <a:ext cx="4080925" cy="1187402"/>
            <a:chOff x="3289" y="3385"/>
            <a:chExt cx="2313" cy="673"/>
          </a:xfrm>
        </p:grpSpPr>
        <p:grpSp>
          <p:nvGrpSpPr>
            <p:cNvPr id="26" name="Group 24">
              <a:extLst>
                <a:ext uri="{FF2B5EF4-FFF2-40B4-BE49-F238E27FC236}">
                  <a16:creationId xmlns:a16="http://schemas.microsoft.com/office/drawing/2014/main" id="{A96BC7F3-2A07-A198-D5D8-908E997B5A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9" y="3501"/>
              <a:ext cx="1460" cy="440"/>
              <a:chOff x="497" y="2066"/>
              <a:chExt cx="1460" cy="440"/>
            </a:xfrm>
          </p:grpSpPr>
          <p:grpSp>
            <p:nvGrpSpPr>
              <p:cNvPr id="36" name="Group 25">
                <a:extLst>
                  <a:ext uri="{FF2B5EF4-FFF2-40B4-BE49-F238E27FC236}">
                    <a16:creationId xmlns:a16="http://schemas.microsoft.com/office/drawing/2014/main" id="{3364999D-56B5-34C2-BDAA-511AA897A5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7" y="2066"/>
                <a:ext cx="1179" cy="440"/>
                <a:chOff x="3389" y="1669"/>
                <a:chExt cx="1179" cy="440"/>
              </a:xfrm>
            </p:grpSpPr>
            <p:sp>
              <p:nvSpPr>
                <p:cNvPr id="42" name="Text Box 26">
                  <a:extLst>
                    <a:ext uri="{FF2B5EF4-FFF2-40B4-BE49-F238E27FC236}">
                      <a16:creationId xmlns:a16="http://schemas.microsoft.com/office/drawing/2014/main" id="{29812332-699D-5E1A-B0F4-7AC0B339042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89" y="1669"/>
                  <a:ext cx="1179" cy="440"/>
                </a:xfrm>
                <a:prstGeom prst="rect">
                  <a:avLst/>
                </a:prstGeom>
                <a:solidFill>
                  <a:srgbClr val="BDCCD5"/>
                </a:solidFill>
                <a:ln w="9525">
                  <a:solidFill>
                    <a:srgbClr val="5C7F9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 fontAlgn="auto">
                    <a:spcBef>
                      <a:spcPct val="50000"/>
                    </a:spcBef>
                    <a:spcAft>
                      <a:spcPts val="0"/>
                    </a:spcAft>
                    <a:defRPr/>
                  </a:pPr>
                  <a:r>
                    <a:rPr lang="en-US" sz="1778" kern="0" dirty="0">
                      <a:solidFill>
                        <a:srgbClr val="5C7F92"/>
                      </a:solidFill>
                      <a:latin typeface="Arial" charset="0"/>
                      <a:ea typeface="Arial Unicode MS" pitchFamily="34" charset="-128"/>
                      <a:cs typeface="Arial Unicode MS" pitchFamily="34" charset="-128"/>
                    </a:rPr>
                    <a:t>Tool</a:t>
                  </a:r>
                </a:p>
                <a:p>
                  <a:pPr algn="ctr" fontAlgn="auto">
                    <a:spcBef>
                      <a:spcPct val="50000"/>
                    </a:spcBef>
                    <a:spcAft>
                      <a:spcPts val="0"/>
                    </a:spcAft>
                    <a:defRPr/>
                  </a:pPr>
                  <a:endParaRPr lang="en-US" sz="1778" kern="0" dirty="0">
                    <a:solidFill>
                      <a:srgbClr val="F9E300"/>
                    </a:solidFill>
                    <a:latin typeface="Arial" charset="0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pic>
              <p:nvPicPr>
                <p:cNvPr id="43" name="Picture 19" descr="dialogs">
                  <a:extLst>
                    <a:ext uri="{FF2B5EF4-FFF2-40B4-BE49-F238E27FC236}">
                      <a16:creationId xmlns:a16="http://schemas.microsoft.com/office/drawing/2014/main" id="{35378EFD-CE41-4983-2CDF-09D6114DD56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63" y="1682"/>
                  <a:ext cx="201" cy="20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37" name="Group 28">
                <a:extLst>
                  <a:ext uri="{FF2B5EF4-FFF2-40B4-BE49-F238E27FC236}">
                    <a16:creationId xmlns:a16="http://schemas.microsoft.com/office/drawing/2014/main" id="{1EC654A4-0EE8-DBCA-38B3-DB8C567FA4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82" y="2195"/>
                <a:ext cx="275" cy="181"/>
                <a:chOff x="1310" y="3150"/>
                <a:chExt cx="275" cy="181"/>
              </a:xfrm>
            </p:grpSpPr>
            <p:cxnSp>
              <p:nvCxnSpPr>
                <p:cNvPr id="38" name="AutoShape 29">
                  <a:extLst>
                    <a:ext uri="{FF2B5EF4-FFF2-40B4-BE49-F238E27FC236}">
                      <a16:creationId xmlns:a16="http://schemas.microsoft.com/office/drawing/2014/main" id="{7D7E3454-1B28-A88E-82C2-8114D90C20AD}"/>
                    </a:ext>
                  </a:extLst>
                </p:cNvPr>
                <p:cNvCxnSpPr>
                  <a:cxnSpLocks noChangeShapeType="1"/>
                  <a:endCxn id="40" idx="2"/>
                </p:cNvCxnSpPr>
                <p:nvPr/>
              </p:nvCxnSpPr>
              <p:spPr bwMode="auto">
                <a:xfrm>
                  <a:off x="1310" y="3240"/>
                  <a:ext cx="116" cy="0"/>
                </a:xfrm>
                <a:prstGeom prst="straightConnector1">
                  <a:avLst/>
                </a:prstGeom>
                <a:noFill/>
                <a:ln w="28575">
                  <a:solidFill>
                    <a:srgbClr val="F84E5A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grpSp>
              <p:nvGrpSpPr>
                <p:cNvPr id="39" name="Group 30">
                  <a:extLst>
                    <a:ext uri="{FF2B5EF4-FFF2-40B4-BE49-F238E27FC236}">
                      <a16:creationId xmlns:a16="http://schemas.microsoft.com/office/drawing/2014/main" id="{6A1F22FD-266B-3615-9E56-2F7821B4B5E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35" y="3150"/>
                  <a:ext cx="150" cy="181"/>
                  <a:chOff x="3407" y="2944"/>
                  <a:chExt cx="150" cy="181"/>
                </a:xfrm>
              </p:grpSpPr>
              <p:sp>
                <p:nvSpPr>
                  <p:cNvPr id="40" name="Oval 31">
                    <a:extLst>
                      <a:ext uri="{FF2B5EF4-FFF2-40B4-BE49-F238E27FC236}">
                        <a16:creationId xmlns:a16="http://schemas.microsoft.com/office/drawing/2014/main" id="{64DD9B46-1EB3-726D-91B7-6658C49B466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07" y="2966"/>
                    <a:ext cx="136" cy="136"/>
                  </a:xfrm>
                  <a:prstGeom prst="ellipse">
                    <a:avLst/>
                  </a:prstGeom>
                  <a:noFill/>
                  <a:ln w="28575">
                    <a:solidFill>
                      <a:srgbClr val="F84E5A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778" kern="0" dirty="0">
                      <a:solidFill>
                        <a:sysClr val="windowText" lastClr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1" name="Rectangle 32">
                    <a:extLst>
                      <a:ext uri="{FF2B5EF4-FFF2-40B4-BE49-F238E27FC236}">
                        <a16:creationId xmlns:a16="http://schemas.microsoft.com/office/drawing/2014/main" id="{587EA4EC-535F-48F5-CC2F-0F25E01FC82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83" y="2944"/>
                    <a:ext cx="74" cy="181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778" kern="0" dirty="0">
                      <a:solidFill>
                        <a:sysClr val="windowText" lastClr="000000"/>
                      </a:solidFill>
                      <a:latin typeface="Arial" charset="0"/>
                    </a:endParaRPr>
                  </a:p>
                </p:txBody>
              </p:sp>
            </p:grpSp>
          </p:grpSp>
        </p:grpSp>
        <p:grpSp>
          <p:nvGrpSpPr>
            <p:cNvPr id="27" name="Group 33">
              <a:extLst>
                <a:ext uri="{FF2B5EF4-FFF2-40B4-BE49-F238E27FC236}">
                  <a16:creationId xmlns:a16="http://schemas.microsoft.com/office/drawing/2014/main" id="{4361C4EA-1BAF-3651-BAC8-6CA5969DC9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87" y="3385"/>
              <a:ext cx="915" cy="673"/>
              <a:chOff x="3539" y="1559"/>
              <a:chExt cx="915" cy="673"/>
            </a:xfrm>
          </p:grpSpPr>
          <p:grpSp>
            <p:nvGrpSpPr>
              <p:cNvPr id="28" name="Group 34">
                <a:extLst>
                  <a:ext uri="{FF2B5EF4-FFF2-40B4-BE49-F238E27FC236}">
                    <a16:creationId xmlns:a16="http://schemas.microsoft.com/office/drawing/2014/main" id="{AF7B1A22-4EDF-9C5B-26C9-CA515D1755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15" y="1559"/>
                <a:ext cx="639" cy="673"/>
                <a:chOff x="3557" y="2755"/>
                <a:chExt cx="639" cy="673"/>
              </a:xfrm>
            </p:grpSpPr>
            <p:sp>
              <p:nvSpPr>
                <p:cNvPr id="32" name="Text Box 35">
                  <a:extLst>
                    <a:ext uri="{FF2B5EF4-FFF2-40B4-BE49-F238E27FC236}">
                      <a16:creationId xmlns:a16="http://schemas.microsoft.com/office/drawing/2014/main" id="{2BF7AE1C-F635-46B6-6368-E412CA8ED7F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57" y="2755"/>
                  <a:ext cx="639" cy="673"/>
                </a:xfrm>
                <a:prstGeom prst="rect">
                  <a:avLst/>
                </a:prstGeom>
                <a:solidFill>
                  <a:srgbClr val="BDCCD5"/>
                </a:solidFill>
                <a:ln w="9525">
                  <a:solidFill>
                    <a:srgbClr val="5C7F9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 fontAlgn="auto">
                    <a:spcBef>
                      <a:spcPct val="50000"/>
                    </a:spcBef>
                    <a:spcAft>
                      <a:spcPts val="0"/>
                    </a:spcAft>
                    <a:defRPr/>
                  </a:pPr>
                  <a:r>
                    <a:rPr lang="en-US" sz="1778" kern="0" dirty="0">
                      <a:solidFill>
                        <a:srgbClr val="5C7F92"/>
                      </a:solidFill>
                      <a:latin typeface="Arial" charset="0"/>
                      <a:ea typeface="Arial Unicode MS" pitchFamily="34" charset="-128"/>
                      <a:cs typeface="Arial Unicode MS" pitchFamily="34" charset="-128"/>
                    </a:rPr>
                    <a:t>FMU</a:t>
                  </a:r>
                </a:p>
                <a:p>
                  <a:pPr algn="ctr" fontAlgn="auto">
                    <a:spcBef>
                      <a:spcPct val="50000"/>
                    </a:spcBef>
                    <a:spcAft>
                      <a:spcPts val="0"/>
                    </a:spcAft>
                    <a:defRPr/>
                  </a:pPr>
                  <a:endParaRPr lang="en-US" sz="1778" kern="0" dirty="0">
                    <a:solidFill>
                      <a:srgbClr val="5C7F92"/>
                    </a:solidFill>
                    <a:latin typeface="Arial" charset="0"/>
                    <a:ea typeface="Arial Unicode MS" pitchFamily="34" charset="-128"/>
                    <a:cs typeface="Arial Unicode MS" pitchFamily="34" charset="-128"/>
                  </a:endParaRPr>
                </a:p>
                <a:p>
                  <a:pPr algn="ctr" fontAlgn="auto">
                    <a:spcBef>
                      <a:spcPct val="50000"/>
                    </a:spcBef>
                    <a:spcAft>
                      <a:spcPts val="0"/>
                    </a:spcAft>
                    <a:defRPr/>
                  </a:pPr>
                  <a:endParaRPr lang="en-US" sz="1778" kern="0" dirty="0">
                    <a:solidFill>
                      <a:srgbClr val="F9E300"/>
                    </a:solidFill>
                    <a:latin typeface="Arial" charset="0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3" name="Text Box 36">
                  <a:extLst>
                    <a:ext uri="{FF2B5EF4-FFF2-40B4-BE49-F238E27FC236}">
                      <a16:creationId xmlns:a16="http://schemas.microsoft.com/office/drawing/2014/main" id="{1787A318-17A2-4D5F-B0D0-698965F52BD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01" y="2981"/>
                  <a:ext cx="544" cy="169"/>
                </a:xfrm>
                <a:prstGeom prst="rect">
                  <a:avLst/>
                </a:prstGeom>
                <a:solidFill>
                  <a:srgbClr val="E30916"/>
                </a:solidFill>
                <a:ln w="9525">
                  <a:solidFill>
                    <a:srgbClr val="5C7F9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 fontAlgn="auto">
                    <a:spcBef>
                      <a:spcPct val="50000"/>
                    </a:spcBef>
                    <a:spcAft>
                      <a:spcPts val="0"/>
                    </a:spcAft>
                    <a:defRPr/>
                  </a:pPr>
                  <a:r>
                    <a:rPr lang="en-US" sz="1334" kern="0" dirty="0">
                      <a:solidFill>
                        <a:srgbClr val="FFFFFF"/>
                      </a:solidFill>
                      <a:latin typeface="Arial" charset="0"/>
                      <a:ea typeface="Arial Unicode MS" pitchFamily="34" charset="-128"/>
                      <a:cs typeface="Arial Unicode MS" pitchFamily="34" charset="-128"/>
                    </a:rPr>
                    <a:t>Model</a:t>
                  </a:r>
                </a:p>
              </p:txBody>
            </p:sp>
            <p:sp>
              <p:nvSpPr>
                <p:cNvPr id="34" name="Text Box 37">
                  <a:extLst>
                    <a:ext uri="{FF2B5EF4-FFF2-40B4-BE49-F238E27FC236}">
                      <a16:creationId xmlns:a16="http://schemas.microsoft.com/office/drawing/2014/main" id="{BF12690D-CDB1-A25C-08FF-94056F365AD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01" y="3173"/>
                  <a:ext cx="544" cy="169"/>
                </a:xfrm>
                <a:prstGeom prst="rect">
                  <a:avLst/>
                </a:prstGeom>
                <a:solidFill>
                  <a:srgbClr val="5C7F92"/>
                </a:solidFill>
                <a:ln w="9525">
                  <a:solidFill>
                    <a:srgbClr val="5C7F9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 fontAlgn="auto">
                    <a:spcBef>
                      <a:spcPct val="50000"/>
                    </a:spcBef>
                    <a:spcAft>
                      <a:spcPts val="0"/>
                    </a:spcAft>
                    <a:defRPr/>
                  </a:pPr>
                  <a:r>
                    <a:rPr lang="en-US" sz="1334" kern="0" dirty="0">
                      <a:solidFill>
                        <a:srgbClr val="FFFFFF"/>
                      </a:solidFill>
                      <a:latin typeface="Arial" charset="0"/>
                      <a:ea typeface="Arial Unicode MS" pitchFamily="34" charset="-128"/>
                      <a:cs typeface="Arial Unicode MS" pitchFamily="34" charset="-128"/>
                    </a:rPr>
                    <a:t>Solver</a:t>
                  </a:r>
                </a:p>
              </p:txBody>
            </p:sp>
            <p:pic>
              <p:nvPicPr>
                <p:cNvPr id="35" name="Picture 25" descr="exec">
                  <a:extLst>
                    <a:ext uri="{FF2B5EF4-FFF2-40B4-BE49-F238E27FC236}">
                      <a16:creationId xmlns:a16="http://schemas.microsoft.com/office/drawing/2014/main" id="{3C8F32FD-2CEB-6BBC-9E72-22F1106764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62" y="2778"/>
                  <a:ext cx="169" cy="1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29" name="Group 39">
                <a:extLst>
                  <a:ext uri="{FF2B5EF4-FFF2-40B4-BE49-F238E27FC236}">
                    <a16:creationId xmlns:a16="http://schemas.microsoft.com/office/drawing/2014/main" id="{356C6916-8795-F5DC-E0B0-12725FC166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39" y="1826"/>
                <a:ext cx="268" cy="136"/>
                <a:chOff x="1524" y="3173"/>
                <a:chExt cx="268" cy="136"/>
              </a:xfrm>
            </p:grpSpPr>
            <p:cxnSp>
              <p:nvCxnSpPr>
                <p:cNvPr id="30" name="AutoShape 40">
                  <a:extLst>
                    <a:ext uri="{FF2B5EF4-FFF2-40B4-BE49-F238E27FC236}">
                      <a16:creationId xmlns:a16="http://schemas.microsoft.com/office/drawing/2014/main" id="{33F2AF19-2CCA-1071-04FD-0D84F63CB579}"/>
                    </a:ext>
                  </a:extLst>
                </p:cNvPr>
                <p:cNvCxnSpPr>
                  <a:cxnSpLocks noChangeShapeType="1"/>
                  <a:stCxn id="31" idx="6"/>
                </p:cNvCxnSpPr>
                <p:nvPr/>
              </p:nvCxnSpPr>
              <p:spPr bwMode="auto">
                <a:xfrm>
                  <a:off x="1669" y="3241"/>
                  <a:ext cx="123" cy="0"/>
                </a:xfrm>
                <a:prstGeom prst="straightConnector1">
                  <a:avLst/>
                </a:prstGeom>
                <a:noFill/>
                <a:ln w="28575">
                  <a:solidFill>
                    <a:srgbClr val="F84E5A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31" name="Oval 41">
                  <a:extLst>
                    <a:ext uri="{FF2B5EF4-FFF2-40B4-BE49-F238E27FC236}">
                      <a16:creationId xmlns:a16="http://schemas.microsoft.com/office/drawing/2014/main" id="{6E9F1B78-D0AB-4530-2D1E-F6B850BA9C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24" y="3173"/>
                  <a:ext cx="136" cy="136"/>
                </a:xfrm>
                <a:prstGeom prst="ellipse">
                  <a:avLst/>
                </a:prstGeom>
                <a:noFill/>
                <a:ln w="28575">
                  <a:solidFill>
                    <a:srgbClr val="F84E5A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778" kern="0" dirty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9133292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F004D8-2401-E88E-195A-EC867E07B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Communication timestep can be different from internal steps (e.g. Variable step solver)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Calling sequence CS</a:t>
            </a:r>
          </a:p>
          <a:p>
            <a:pPr marL="608013" lvl="1" indent="-342900"/>
            <a:r>
              <a:rPr lang="en-US" dirty="0"/>
              <a:t>Set inputs: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fmi2SetXXX(...)</a:t>
            </a:r>
          </a:p>
          <a:p>
            <a:pPr lvl="2"/>
            <a:r>
              <a:rPr lang="en-US" dirty="0"/>
              <a:t>Trigger calculation until next communication point: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fmi2doStep(...)</a:t>
            </a:r>
          </a:p>
          <a:p>
            <a:pPr lvl="2"/>
            <a:r>
              <a:rPr lang="en-US" dirty="0"/>
              <a:t>Get outputs: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fmi2GetXXX(...)</a:t>
            </a:r>
          </a:p>
          <a:p>
            <a:endParaRPr lang="en-US" dirty="0"/>
          </a:p>
          <a:p>
            <a:r>
              <a:rPr lang="en-US" dirty="0"/>
              <a:t>For an implementation in C, see e.g. </a:t>
            </a:r>
            <a:r>
              <a:rPr lang="en-US" dirty="0" err="1"/>
              <a:t>fmusimi</a:t>
            </a:r>
            <a:r>
              <a:rPr lang="en-US" dirty="0"/>
              <a:t> in the Reference FMUs: </a:t>
            </a:r>
            <a:br>
              <a:rPr lang="en-US" dirty="0"/>
            </a:br>
            <a:r>
              <a:rPr lang="en-US" dirty="0">
                <a:hlinkClick r:id="rId2"/>
              </a:rPr>
              <a:t>https://github.com/modelica/Reference-FMUs/blob/main/fmusim/fmusim_fmi2_cs.c</a:t>
            </a:r>
            <a:r>
              <a:rPr lang="en-US" dirty="0"/>
              <a:t> </a:t>
            </a:r>
          </a:p>
          <a:p>
            <a:r>
              <a:rPr lang="en-US" dirty="0"/>
              <a:t>You can view the calling sequence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with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fmusim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--log-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fmi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-calls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8FCB2D-4A9F-CD1F-BD02-E4D20FB39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Co-Simulation </a:t>
            </a:r>
            <a:r>
              <a:rPr lang="de-DE" dirty="0" err="1"/>
              <a:t>calling</a:t>
            </a:r>
            <a:r>
              <a:rPr lang="de-DE" dirty="0"/>
              <a:t> </a:t>
            </a:r>
            <a:r>
              <a:rPr lang="de-DE" dirty="0" err="1"/>
              <a:t>sequence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7F4E23-0542-7802-8088-EE339E8B4991}"/>
              </a:ext>
            </a:extLst>
          </p:cNvPr>
          <p:cNvSpPr/>
          <p:nvPr/>
        </p:nvSpPr>
        <p:spPr bwMode="auto">
          <a:xfrm>
            <a:off x="7685315" y="5880603"/>
            <a:ext cx="4430485" cy="586957"/>
          </a:xfrm>
          <a:prstGeom prst="rect">
            <a:avLst/>
          </a:prstGeom>
          <a:solidFill>
            <a:srgbClr val="F9E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0000" tIns="46800" rIns="36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rgbClr val="120C80"/>
                </a:solidFill>
                <a:effectLst/>
                <a:latin typeface="Arial" charset="0"/>
                <a:cs typeface="Arial" charset="0"/>
              </a:rPr>
              <a:t>Use 1.0 CS FMU</a:t>
            </a:r>
            <a:br>
              <a:rPr kumimoji="0" lang="de-DE" sz="1600" b="0" i="0" u="none" strike="noStrike" cap="none" normalizeH="0" baseline="0" dirty="0">
                <a:ln>
                  <a:noFill/>
                </a:ln>
                <a:solidFill>
                  <a:srgbClr val="120C80"/>
                </a:solidFill>
                <a:effectLst/>
                <a:latin typeface="Arial" charset="0"/>
                <a:cs typeface="Arial" charset="0"/>
              </a:rPr>
            </a:b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rgbClr val="120C80"/>
                </a:solidFill>
                <a:effectLst/>
                <a:latin typeface="Arial" charset="0"/>
                <a:cs typeface="Arial" charset="0"/>
              </a:rPr>
              <a:t>Put 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rgbClr val="120C80"/>
                </a:solidFill>
                <a:effectLst/>
                <a:latin typeface="Arial" charset="0"/>
                <a:cs typeface="Arial" charset="0"/>
              </a:rPr>
              <a:t>the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rgbClr val="120C80"/>
                </a:solidFill>
                <a:effectLst/>
                <a:latin typeface="Arial" charset="0"/>
                <a:cs typeface="Arial" charset="0"/>
              </a:rPr>
              <a:t> code 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rgbClr val="120C80"/>
                </a:solidFill>
                <a:effectLst/>
                <a:latin typeface="Arial" charset="0"/>
                <a:cs typeface="Arial" charset="0"/>
              </a:rPr>
              <a:t>there</a:t>
            </a:r>
            <a:endParaRPr kumimoji="0" lang="de-DE" sz="1600" b="0" i="0" u="none" strike="noStrike" cap="none" normalizeH="0" baseline="0" dirty="0">
              <a:ln>
                <a:noFill/>
              </a:ln>
              <a:solidFill>
                <a:srgbClr val="120C80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022067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F004D8-2401-E88E-195A-EC867E07B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err="1"/>
              <a:t>Idea</a:t>
            </a:r>
            <a:r>
              <a:rPr lang="de-DE" dirty="0"/>
              <a:t>: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S-</a:t>
            </a:r>
            <a:r>
              <a:rPr lang="de-DE" dirty="0" err="1"/>
              <a:t>Function</a:t>
            </a: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err="1"/>
              <a:t>Expose</a:t>
            </a:r>
            <a:r>
              <a:rPr lang="de-DE" dirty="0"/>
              <a:t> RHS of </a:t>
            </a:r>
            <a:r>
              <a:rPr lang="de-DE" dirty="0" err="1"/>
              <a:t>the</a:t>
            </a:r>
            <a:r>
              <a:rPr lang="de-DE" dirty="0"/>
              <a:t> ODEs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8FCB2D-4A9F-CD1F-BD02-E4D20FB39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7F4E23-0542-7802-8088-EE339E8B4991}"/>
              </a:ext>
            </a:extLst>
          </p:cNvPr>
          <p:cNvSpPr/>
          <p:nvPr/>
        </p:nvSpPr>
        <p:spPr bwMode="auto">
          <a:xfrm>
            <a:off x="7685315" y="5880603"/>
            <a:ext cx="4430485" cy="586957"/>
          </a:xfrm>
          <a:prstGeom prst="rect">
            <a:avLst/>
          </a:prstGeom>
          <a:solidFill>
            <a:srgbClr val="F9E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0000" tIns="46800" rIns="36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rgbClr val="120C80"/>
                </a:solidFill>
                <a:effectLst/>
                <a:latin typeface="Arial" charset="0"/>
                <a:cs typeface="Arial" charset="0"/>
              </a:rPr>
              <a:t>Use 1.0 CS FMU</a:t>
            </a:r>
            <a:br>
              <a:rPr kumimoji="0" lang="de-DE" sz="1600" b="0" i="0" u="none" strike="noStrike" cap="none" normalizeH="0" baseline="0" dirty="0">
                <a:ln>
                  <a:noFill/>
                </a:ln>
                <a:solidFill>
                  <a:srgbClr val="120C80"/>
                </a:solidFill>
                <a:effectLst/>
                <a:latin typeface="Arial" charset="0"/>
                <a:cs typeface="Arial" charset="0"/>
              </a:rPr>
            </a:b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rgbClr val="120C80"/>
                </a:solidFill>
                <a:effectLst/>
                <a:latin typeface="Arial" charset="0"/>
                <a:cs typeface="Arial" charset="0"/>
              </a:rPr>
              <a:t>Put 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rgbClr val="120C80"/>
                </a:solidFill>
                <a:effectLst/>
                <a:latin typeface="Arial" charset="0"/>
                <a:cs typeface="Arial" charset="0"/>
              </a:rPr>
              <a:t>the</a:t>
            </a: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rgbClr val="120C80"/>
                </a:solidFill>
                <a:effectLst/>
                <a:latin typeface="Arial" charset="0"/>
                <a:cs typeface="Arial" charset="0"/>
              </a:rPr>
              <a:t> code 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rgbClr val="120C80"/>
                </a:solidFill>
                <a:effectLst/>
                <a:latin typeface="Arial" charset="0"/>
                <a:cs typeface="Arial" charset="0"/>
              </a:rPr>
              <a:t>there</a:t>
            </a:r>
            <a:endParaRPr kumimoji="0" lang="de-DE" sz="1600" b="0" i="0" u="none" strike="noStrike" cap="none" normalizeH="0" baseline="0" dirty="0">
              <a:ln>
                <a:noFill/>
              </a:ln>
              <a:solidFill>
                <a:srgbClr val="120C80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05367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AFBD6E-D1A8-9305-7CBB-892BB52D4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FMI for Co-simulation Tool Wrapper Variant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3BE3D47-9EF2-DC0D-06B5-EA79BF0D7B2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kern="0" dirty="0"/>
              <a:t>Co-simulation stand-alone FMU</a:t>
            </a:r>
          </a:p>
          <a:p>
            <a:pPr lvl="1"/>
            <a:r>
              <a:rPr lang="en-US" kern="0" dirty="0"/>
              <a:t>self-contained FMU</a:t>
            </a:r>
          </a:p>
          <a:p>
            <a:endParaRPr lang="en-US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742CCD1-98B7-A702-292D-4DD2B1748EF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kern="0" dirty="0"/>
              <a:t>Co-simulation FMI Tool Wrapper</a:t>
            </a:r>
          </a:p>
          <a:p>
            <a:pPr lvl="1"/>
            <a:r>
              <a:rPr lang="en-US" kern="0" dirty="0"/>
              <a:t>FMU dependent on an existing tool installation</a:t>
            </a:r>
          </a:p>
          <a:p>
            <a:endParaRPr lang="en-US" dirty="0"/>
          </a:p>
        </p:txBody>
      </p:sp>
      <p:pic>
        <p:nvPicPr>
          <p:cNvPr id="130" name="Grafik 129">
            <a:extLst>
              <a:ext uri="{FF2B5EF4-FFF2-40B4-BE49-F238E27FC236}">
                <a16:creationId xmlns:a16="http://schemas.microsoft.com/office/drawing/2014/main" id="{2F4C335D-BA2E-151E-B9B6-42243BFB4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357" y="3218517"/>
            <a:ext cx="5861867" cy="1805428"/>
          </a:xfrm>
          <a:prstGeom prst="rect">
            <a:avLst/>
          </a:prstGeom>
        </p:spPr>
      </p:pic>
      <p:pic>
        <p:nvPicPr>
          <p:cNvPr id="154" name="Grafik 153">
            <a:extLst>
              <a:ext uri="{FF2B5EF4-FFF2-40B4-BE49-F238E27FC236}">
                <a16:creationId xmlns:a16="http://schemas.microsoft.com/office/drawing/2014/main" id="{3214E768-5EC4-74E2-DE99-B97E8C63E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55" y="3219555"/>
            <a:ext cx="4142179" cy="169928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3745EA3-4FC5-7B13-F16B-F8B17F6E9682}"/>
              </a:ext>
            </a:extLst>
          </p:cNvPr>
          <p:cNvSpPr/>
          <p:nvPr/>
        </p:nvSpPr>
        <p:spPr bwMode="auto">
          <a:xfrm>
            <a:off x="7630886" y="1110343"/>
            <a:ext cx="4430485" cy="710067"/>
          </a:xfrm>
          <a:prstGeom prst="rect">
            <a:avLst/>
          </a:prstGeom>
          <a:solidFill>
            <a:srgbClr val="F9E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0000" tIns="46800" rIns="36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dirty="0">
              <a:latin typeface="Arial" charset="0"/>
              <a:cs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>
                <a:latin typeface="Arial" charset="0"/>
                <a:cs typeface="Arial" charset="0"/>
              </a:rPr>
              <a:t>Capabiltiy</a:t>
            </a:r>
            <a:r>
              <a:rPr lang="de-DE" dirty="0">
                <a:latin typeface="Arial" charset="0"/>
                <a:cs typeface="Arial" charset="0"/>
              </a:rPr>
              <a:t> </a:t>
            </a:r>
            <a:r>
              <a:rPr lang="de-DE" dirty="0" err="1">
                <a:latin typeface="Arial" charset="0"/>
                <a:cs typeface="Arial" charset="0"/>
              </a:rPr>
              <a:t>flag</a:t>
            </a:r>
            <a:endParaRPr lang="de-DE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072770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F004D8-2401-E88E-195A-EC867E07B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https://fmi-standard.org/tools/</a:t>
            </a:r>
            <a:r>
              <a:rPr lang="en-US" dirty="0"/>
              <a:t>: FMI supported by &gt;= 180 Tools</a:t>
            </a:r>
          </a:p>
          <a:p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Exporting tools</a:t>
            </a:r>
          </a:p>
          <a:p>
            <a:pPr marL="608013" lvl="1" indent="-342900"/>
            <a:r>
              <a:rPr lang="en-US" dirty="0"/>
              <a:t>Modeling  and simulation tools</a:t>
            </a:r>
          </a:p>
          <a:p>
            <a:pPr marL="608013" lvl="1" indent="-342900"/>
            <a:r>
              <a:rPr lang="en-US" dirty="0"/>
              <a:t>Model-based software creation</a:t>
            </a:r>
          </a:p>
          <a:p>
            <a:pPr marL="608013" lvl="1" indent="-342900"/>
            <a:r>
              <a:rPr lang="en-US" dirty="0"/>
              <a:t>Wrapping of algorithms, virtual ECUs</a:t>
            </a:r>
          </a:p>
          <a:p>
            <a:pPr marL="608013" lvl="1" indent="-342900"/>
            <a:r>
              <a:rPr lang="en-US" dirty="0"/>
              <a:t>…</a:t>
            </a:r>
          </a:p>
          <a:p>
            <a:pPr marL="608013" lvl="1" indent="-342900"/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Importing tools</a:t>
            </a:r>
          </a:p>
          <a:p>
            <a:pPr marL="608013" lvl="1" indent="-342900"/>
            <a:r>
              <a:rPr lang="en-US" dirty="0"/>
              <a:t>Modeling and simulation tools</a:t>
            </a:r>
          </a:p>
          <a:p>
            <a:pPr marL="608013" lvl="1" indent="-342900"/>
            <a:r>
              <a:rPr lang="en-US" dirty="0"/>
              <a:t>Co-simulation tools and integration platforms</a:t>
            </a:r>
          </a:p>
          <a:p>
            <a:pPr marL="608013" lvl="1" indent="-342900"/>
            <a:r>
              <a:rPr lang="en-US" dirty="0"/>
              <a:t>Implementations for programming and scripting languages</a:t>
            </a:r>
          </a:p>
          <a:p>
            <a:pPr marL="608013" lvl="1" indent="-342900"/>
            <a:r>
              <a:rPr lang="en-US" dirty="0"/>
              <a:t>….</a:t>
            </a:r>
          </a:p>
          <a:p>
            <a:pPr marL="342900" indent="-342900"/>
            <a:r>
              <a:rPr lang="en-US" dirty="0"/>
              <a:t>	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8FCB2D-4A9F-CD1F-BD02-E4D20FB39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FMI </a:t>
            </a:r>
            <a:r>
              <a:rPr lang="de-DE" dirty="0" err="1"/>
              <a:t>tool</a:t>
            </a:r>
            <a:r>
              <a:rPr lang="de-DE" dirty="0"/>
              <a:t> support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442129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F82087-59ED-D5A5-3319-F99284C83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Replaces the cross-check that helped to improve </a:t>
            </a:r>
            <a:br>
              <a:rPr lang="en-US" dirty="0"/>
            </a:br>
            <a:r>
              <a:rPr lang="en-US" dirty="0"/>
              <a:t>he maturity of FMI 1.0 and 2.0 supporting tools.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Information on </a:t>
            </a:r>
            <a:r>
              <a:rPr lang="en-US" dirty="0" err="1"/>
              <a:t>on</a:t>
            </a:r>
            <a:r>
              <a:rPr lang="en-US" dirty="0"/>
              <a:t> how FMI export and import have been tested</a:t>
            </a:r>
            <a:br>
              <a:rPr lang="en-US" dirty="0"/>
            </a:br>
            <a:r>
              <a:rPr lang="en-US" dirty="0"/>
              <a:t>provided by the tool vendors and linked in the </a:t>
            </a:r>
            <a:r>
              <a:rPr lang="en-US" dirty="0">
                <a:hlinkClick r:id="rId2"/>
              </a:rPr>
              <a:t>tools list 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Tools providing compatibility information are marked with </a:t>
            </a:r>
            <a:br>
              <a:rPr lang="en-US" dirty="0"/>
            </a:br>
            <a:r>
              <a:rPr lang="en-US" dirty="0"/>
              <a:t>a golden star and listed on top of the tools list </a:t>
            </a:r>
            <a:br>
              <a:rPr lang="en-US" dirty="0"/>
            </a:br>
            <a:r>
              <a:rPr lang="en-US" dirty="0">
                <a:hlinkClick r:id="rId3"/>
              </a:rPr>
              <a:t>https://fmi-standard.org/tools/</a:t>
            </a:r>
            <a:r>
              <a:rPr lang="en-US" dirty="0"/>
              <a:t>: </a:t>
            </a:r>
          </a:p>
          <a:p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0E8ECB6-0EC5-34DA-113C-EF22EEC12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Compatibility information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F599D6-0F53-C25C-8400-5D5C171B9A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338" y="2560788"/>
            <a:ext cx="3957662" cy="173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2572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34C688-16B3-B453-B079-67DC29D4D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Intri</a:t>
            </a:r>
            <a:endParaRPr lang="de-DE" dirty="0"/>
          </a:p>
          <a:p>
            <a:r>
              <a:rPr lang="de-DE" dirty="0"/>
              <a:t>Motivation / </a:t>
            </a:r>
            <a:r>
              <a:rPr lang="de-DE" dirty="0" err="1"/>
              <a:t>History</a:t>
            </a:r>
            <a:endParaRPr lang="en-US" dirty="0"/>
          </a:p>
          <a:p>
            <a:r>
              <a:rPr lang="en-US" dirty="0"/>
              <a:t>How does FMI work?</a:t>
            </a:r>
          </a:p>
          <a:p>
            <a:r>
              <a:rPr lang="en-US" dirty="0"/>
              <a:t>Tool support</a:t>
            </a:r>
          </a:p>
          <a:p>
            <a:r>
              <a:rPr lang="en-US" dirty="0"/>
              <a:t>New features in FMI 3.0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E7EA68-8D1C-689A-76B2-62492C233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EEAF53-F76B-E82A-3F75-A585F04C5E09}"/>
              </a:ext>
            </a:extLst>
          </p:cNvPr>
          <p:cNvSpPr/>
          <p:nvPr/>
        </p:nvSpPr>
        <p:spPr bwMode="auto">
          <a:xfrm>
            <a:off x="7630886" y="1110343"/>
            <a:ext cx="4430485" cy="1448731"/>
          </a:xfrm>
          <a:prstGeom prst="rect">
            <a:avLst/>
          </a:prstGeom>
          <a:solidFill>
            <a:srgbClr val="F9E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0000" tIns="46800" rIns="36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rgbClr val="120C80"/>
                </a:solidFill>
                <a:effectLst/>
                <a:latin typeface="Arial" charset="0"/>
                <a:cs typeface="Arial" charset="0"/>
              </a:rPr>
              <a:t>Overall 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rgbClr val="120C80"/>
                </a:solidFill>
                <a:effectLst/>
                <a:latin typeface="Arial" charset="0"/>
                <a:cs typeface="Arial" charset="0"/>
              </a:rPr>
              <a:t>agenda</a:t>
            </a:r>
            <a:endParaRPr kumimoji="0" lang="de-DE" sz="1600" b="0" i="0" u="none" strike="noStrike" cap="none" normalizeH="0" baseline="0" dirty="0">
              <a:ln>
                <a:noFill/>
              </a:ln>
              <a:solidFill>
                <a:srgbClr val="120C80"/>
              </a:solidFill>
              <a:effectLst/>
              <a:latin typeface="Arial" charset="0"/>
              <a:cs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>
                <a:latin typeface="Arial" charset="0"/>
                <a:cs typeface="Arial" charset="0"/>
              </a:rPr>
              <a:t>Times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dirty="0">
              <a:ln>
                <a:noFill/>
              </a:ln>
              <a:solidFill>
                <a:srgbClr val="120C80"/>
              </a:solidFill>
              <a:effectLst/>
              <a:latin typeface="Arial" charset="0"/>
              <a:cs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>
                <a:latin typeface="Arial" charset="0"/>
                <a:cs typeface="Arial" charset="0"/>
              </a:rPr>
              <a:t>Q&amp;A after </a:t>
            </a:r>
            <a:r>
              <a:rPr lang="de-DE" dirty="0" err="1">
                <a:latin typeface="Arial" charset="0"/>
                <a:cs typeface="Arial" charset="0"/>
              </a:rPr>
              <a:t>each</a:t>
            </a:r>
            <a:r>
              <a:rPr lang="de-DE" dirty="0">
                <a:latin typeface="Arial" charset="0"/>
                <a:cs typeface="Arial" charset="0"/>
              </a:rPr>
              <a:t> </a:t>
            </a:r>
            <a:r>
              <a:rPr lang="de-DE" dirty="0" err="1">
                <a:latin typeface="Arial" charset="0"/>
                <a:cs typeface="Arial" charset="0"/>
              </a:rPr>
              <a:t>sections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rgbClr val="120C80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693617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E24D46-EB9B-4F8E-2C25-C6F81EE0A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9402DF-D908-B4EF-4105-00E267694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Validation of FMUs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71659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15620EB-A1D6-5870-C831-2B2008B38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License </a:t>
            </a:r>
            <a:r>
              <a:rPr lang="de-DE" dirty="0" err="1"/>
              <a:t>information</a:t>
            </a:r>
            <a:r>
              <a:rPr lang="de-DE" dirty="0"/>
              <a:t> in </a:t>
            </a:r>
            <a:r>
              <a:rPr lang="de-DE" dirty="0" err="1"/>
              <a:t>documentation</a:t>
            </a:r>
            <a:r>
              <a:rPr lang="de-DE" dirty="0"/>
              <a:t> </a:t>
            </a:r>
            <a:r>
              <a:rPr lang="de-DE" dirty="0" err="1"/>
              <a:t>folder</a:t>
            </a: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Not </a:t>
            </a:r>
            <a:r>
              <a:rPr lang="de-DE" dirty="0" err="1"/>
              <a:t>covered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FMI </a:t>
            </a:r>
            <a:r>
              <a:rPr lang="de-DE" dirty="0" err="1"/>
              <a:t>standard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Legal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D9FB30B-0874-4DDD-B45C-44FFF82FF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Licenses</a:t>
            </a:r>
            <a:r>
              <a:rPr lang="de-DE" dirty="0"/>
              <a:t> and </a:t>
            </a:r>
            <a:r>
              <a:rPr lang="de-DE" dirty="0" err="1"/>
              <a:t>licensing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75810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942DFE2-B8E9-A1D6-3FAF-EB02B96DC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4800" dirty="0"/>
              <a:t>New </a:t>
            </a:r>
            <a:r>
              <a:rPr lang="de-DE" sz="4800" dirty="0" err="1"/>
              <a:t>features</a:t>
            </a:r>
            <a:r>
              <a:rPr lang="de-DE" sz="4800" dirty="0"/>
              <a:t> </a:t>
            </a:r>
            <a:r>
              <a:rPr lang="de-DE" sz="4800" dirty="0" err="1"/>
              <a:t>with</a:t>
            </a:r>
            <a:r>
              <a:rPr lang="de-DE" sz="4800" dirty="0"/>
              <a:t> FMI 3.0</a:t>
            </a:r>
            <a:endParaRPr lang="en-US" sz="4000" b="1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F0451EF-4275-B5F4-7844-13C179D59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0771214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0890FF-8B5E-4D4F-8495-9FB7BD0E5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119" y="1374241"/>
            <a:ext cx="11003744" cy="4760007"/>
          </a:xfrm>
        </p:spPr>
        <p:txBody>
          <a:bodyPr/>
          <a:lstStyle/>
          <a:p>
            <a:pPr marL="1588" lvl="1" indent="0">
              <a:buNone/>
            </a:pPr>
            <a:r>
              <a:rPr lang="en-US" sz="2400" dirty="0"/>
              <a:t>180+ tools support FMI now: many users now, many new use-case requests:</a:t>
            </a:r>
          </a:p>
          <a:p>
            <a:pPr lvl="1"/>
            <a:r>
              <a:rPr lang="en-US" sz="2200" dirty="0"/>
              <a:t>Virtual Electronic Control Units (</a:t>
            </a:r>
            <a:r>
              <a:rPr lang="en-US" sz="2200" dirty="0" err="1"/>
              <a:t>vECUs</a:t>
            </a:r>
            <a:r>
              <a:rPr lang="en-US" sz="2200" dirty="0"/>
              <a:t>):</a:t>
            </a:r>
          </a:p>
          <a:p>
            <a:pPr lvl="2"/>
            <a:r>
              <a:rPr lang="en-US" sz="2200" dirty="0"/>
              <a:t>FMI 2.0 works well for physics simulations: better support for </a:t>
            </a:r>
            <a:r>
              <a:rPr lang="en-US" sz="2200" dirty="0" err="1"/>
              <a:t>vECUs</a:t>
            </a:r>
            <a:r>
              <a:rPr lang="en-US" sz="2200" dirty="0"/>
              <a:t> is needed</a:t>
            </a:r>
          </a:p>
          <a:p>
            <a:pPr lvl="1"/>
            <a:r>
              <a:rPr lang="en-US" sz="2200" dirty="0"/>
              <a:t>Advanced Co-Simulation</a:t>
            </a:r>
          </a:p>
          <a:p>
            <a:pPr lvl="2"/>
            <a:r>
              <a:rPr lang="en-US" sz="2200" dirty="0"/>
              <a:t>Co-Simulation is the more popular interface type: improved co-simulation methods are needed to improve performance and accuracy</a:t>
            </a:r>
          </a:p>
          <a:p>
            <a:pPr lvl="1"/>
            <a:r>
              <a:rPr lang="en-US" sz="2200" dirty="0"/>
              <a:t>Multi-FMU simulations are getting more common</a:t>
            </a:r>
          </a:p>
          <a:p>
            <a:pPr lvl="2"/>
            <a:r>
              <a:rPr lang="en-US" sz="2200" dirty="0"/>
              <a:t>Events are necessary in complex control systems</a:t>
            </a:r>
          </a:p>
          <a:p>
            <a:pPr lvl="2"/>
            <a:r>
              <a:rPr lang="en-US" sz="2200" dirty="0"/>
              <a:t>Events must be synchronized across FMUs</a:t>
            </a:r>
          </a:p>
          <a:p>
            <a:pPr lvl="1"/>
            <a:r>
              <a:rPr lang="en-US" sz="2200" dirty="0"/>
              <a:t>New ML and AI applications</a:t>
            </a:r>
          </a:p>
          <a:p>
            <a:pPr lvl="2"/>
            <a:r>
              <a:rPr lang="en-US" sz="2200" dirty="0"/>
              <a:t>More derivatives computations is required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E9A3205-976C-4CAA-AE99-76594CE76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FMI 3.0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9FA06997-57CE-4D10-AF38-09FEFA93D461}"/>
              </a:ext>
            </a:extLst>
          </p:cNvPr>
          <p:cNvSpPr/>
          <p:nvPr/>
        </p:nvSpPr>
        <p:spPr bwMode="auto">
          <a:xfrm rot="20870601">
            <a:off x="7557385" y="1841044"/>
            <a:ext cx="1245053" cy="37698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0000" tIns="46800" rIns="36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rgbClr val="120C80"/>
                </a:solidFill>
                <a:effectLst/>
                <a:latin typeface="Arial" charset="0"/>
                <a:cs typeface="Arial" charset="0"/>
              </a:rPr>
              <a:t>vECU</a:t>
            </a:r>
            <a:endParaRPr kumimoji="0" lang="de-DE" sz="1600" b="0" i="0" u="none" strike="noStrike" cap="none" normalizeH="0" baseline="0" dirty="0">
              <a:ln>
                <a:noFill/>
              </a:ln>
              <a:solidFill>
                <a:srgbClr val="120C80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040065DE-B8C6-4CD4-9CF2-8FC30B058968}"/>
              </a:ext>
            </a:extLst>
          </p:cNvPr>
          <p:cNvSpPr/>
          <p:nvPr/>
        </p:nvSpPr>
        <p:spPr bwMode="auto">
          <a:xfrm rot="20870601">
            <a:off x="7557385" y="2764968"/>
            <a:ext cx="1245053" cy="37698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0000" tIns="46800" rIns="36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rgbClr val="120C80"/>
                </a:solidFill>
                <a:effectLst/>
                <a:latin typeface="Arial" charset="0"/>
                <a:cs typeface="Arial" charset="0"/>
              </a:rPr>
              <a:t>Co-Sim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BAF4BD1F-B47A-4978-AD60-CD0F3779004B}"/>
              </a:ext>
            </a:extLst>
          </p:cNvPr>
          <p:cNvSpPr/>
          <p:nvPr/>
        </p:nvSpPr>
        <p:spPr bwMode="auto">
          <a:xfrm rot="20870601">
            <a:off x="7557385" y="4052210"/>
            <a:ext cx="1245053" cy="37698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0000" tIns="46800" rIns="36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rgbClr val="120C80"/>
                </a:solidFill>
                <a:effectLst/>
                <a:latin typeface="Arial" charset="0"/>
                <a:cs typeface="Arial" charset="0"/>
              </a:rPr>
              <a:t>Events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F9AE17AE-8E55-43BC-B67C-FF731C9B564A}"/>
              </a:ext>
            </a:extLst>
          </p:cNvPr>
          <p:cNvSpPr/>
          <p:nvPr/>
        </p:nvSpPr>
        <p:spPr bwMode="auto">
          <a:xfrm rot="20870601">
            <a:off x="7557385" y="5011747"/>
            <a:ext cx="1245053" cy="37698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0000" tIns="46800" rIns="36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rgbClr val="120C80"/>
                </a:solidFill>
                <a:effectLst/>
                <a:latin typeface="Arial" charset="0"/>
                <a:cs typeface="Arial" charset="0"/>
              </a:rPr>
              <a:t>AI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D88A9E-3FC0-3351-C300-53083FEAD69A}"/>
              </a:ext>
            </a:extLst>
          </p:cNvPr>
          <p:cNvSpPr txBox="1"/>
          <p:nvPr/>
        </p:nvSpPr>
        <p:spPr>
          <a:xfrm rot="20755149">
            <a:off x="9169300" y="5128159"/>
            <a:ext cx="2617781" cy="369332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API Efficiencies</a:t>
            </a:r>
          </a:p>
        </p:txBody>
      </p:sp>
    </p:spTree>
    <p:extLst>
      <p:ext uri="{BB962C8B-B14F-4D97-AF65-F5344CB8AC3E}">
        <p14:creationId xmlns:p14="http://schemas.microsoft.com/office/powerpoint/2010/main" val="36383598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5B3EDAC-1012-4B57-8C04-C06A8FC67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FMI 3.0: New Interface Type – Scheduled Execution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628BC9A2-94E5-4E8D-8CFA-CAC0819A6744}"/>
              </a:ext>
            </a:extLst>
          </p:cNvPr>
          <p:cNvGrpSpPr/>
          <p:nvPr/>
        </p:nvGrpSpPr>
        <p:grpSpPr>
          <a:xfrm>
            <a:off x="620184" y="1532498"/>
            <a:ext cx="7722148" cy="1032619"/>
            <a:chOff x="620184" y="1810789"/>
            <a:chExt cx="7722148" cy="1032619"/>
          </a:xfrm>
        </p:grpSpPr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D41A3829-D692-469B-A525-7439875B509A}"/>
                </a:ext>
              </a:extLst>
            </p:cNvPr>
            <p:cNvSpPr txBox="1"/>
            <p:nvPr/>
          </p:nvSpPr>
          <p:spPr>
            <a:xfrm>
              <a:off x="620184" y="1810789"/>
              <a:ext cx="7722148" cy="1032619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r>
                <a:rPr lang="en-US" sz="2400" dirty="0"/>
                <a:t>FMI 2.0</a:t>
              </a:r>
            </a:p>
          </p:txBody>
        </p:sp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A6FE62CB-EC12-4811-8734-B4D62A846B9E}"/>
                </a:ext>
              </a:extLst>
            </p:cNvPr>
            <p:cNvSpPr txBox="1"/>
            <p:nvPr/>
          </p:nvSpPr>
          <p:spPr>
            <a:xfrm>
              <a:off x="1864097" y="2006406"/>
              <a:ext cx="3146312" cy="628389"/>
            </a:xfrm>
            <a:prstGeom prst="rect">
              <a:avLst/>
            </a:prstGeom>
            <a:ln cap="rnd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2400" dirty="0"/>
                <a:t>Model Exchange</a:t>
              </a:r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3D0C1C75-64B7-4CA9-B049-AF1ACAAA392D}"/>
                </a:ext>
              </a:extLst>
            </p:cNvPr>
            <p:cNvSpPr txBox="1"/>
            <p:nvPr/>
          </p:nvSpPr>
          <p:spPr>
            <a:xfrm>
              <a:off x="5120863" y="2010219"/>
              <a:ext cx="3146312" cy="628389"/>
            </a:xfrm>
            <a:prstGeom prst="rect">
              <a:avLst/>
            </a:prstGeom>
            <a:ln cap="rnd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2400" dirty="0"/>
                <a:t>Co-Simulation</a:t>
              </a: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F3F6CD4B-3C2C-48C2-9AA7-67A83CFC260A}"/>
              </a:ext>
            </a:extLst>
          </p:cNvPr>
          <p:cNvGrpSpPr/>
          <p:nvPr/>
        </p:nvGrpSpPr>
        <p:grpSpPr>
          <a:xfrm>
            <a:off x="620184" y="2787718"/>
            <a:ext cx="11040532" cy="1028701"/>
            <a:chOff x="620184" y="3066009"/>
            <a:chExt cx="11040532" cy="1028701"/>
          </a:xfrm>
        </p:grpSpPr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5B861BC4-B83E-401C-A1C5-B210D00570B8}"/>
                </a:ext>
              </a:extLst>
            </p:cNvPr>
            <p:cNvSpPr txBox="1"/>
            <p:nvPr/>
          </p:nvSpPr>
          <p:spPr>
            <a:xfrm>
              <a:off x="620184" y="3066009"/>
              <a:ext cx="11040532" cy="1028701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r>
                <a:rPr lang="en-US" sz="2400" dirty="0"/>
                <a:t>FMI 3.0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4A43387E-1D7C-4493-9BD1-6B2A37EEFC56}"/>
                </a:ext>
              </a:extLst>
            </p:cNvPr>
            <p:cNvSpPr txBox="1"/>
            <p:nvPr/>
          </p:nvSpPr>
          <p:spPr>
            <a:xfrm>
              <a:off x="1864097" y="3304823"/>
              <a:ext cx="3146312" cy="607219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2400" dirty="0"/>
                <a:t>Model Exchange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24A9AA5B-1BEC-4628-B8EB-FBDDC9BC8E8E}"/>
                </a:ext>
              </a:extLst>
            </p:cNvPr>
            <p:cNvSpPr txBox="1"/>
            <p:nvPr/>
          </p:nvSpPr>
          <p:spPr>
            <a:xfrm>
              <a:off x="5120863" y="3304822"/>
              <a:ext cx="3146312" cy="607220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2400" dirty="0"/>
                <a:t>Co-Simulation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3113857E-F037-419B-BBA9-EEDB4E1AF11C}"/>
                </a:ext>
              </a:extLst>
            </p:cNvPr>
            <p:cNvSpPr txBox="1"/>
            <p:nvPr/>
          </p:nvSpPr>
          <p:spPr>
            <a:xfrm>
              <a:off x="8342332" y="3304822"/>
              <a:ext cx="3229484" cy="607220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2400" dirty="0"/>
                <a:t>Scheduled Execution</a:t>
              </a:r>
            </a:p>
          </p:txBody>
        </p:sp>
      </p:grpSp>
      <p:sp>
        <p:nvSpPr>
          <p:cNvPr id="15" name="Textfeld 14">
            <a:extLst>
              <a:ext uri="{FF2B5EF4-FFF2-40B4-BE49-F238E27FC236}">
                <a16:creationId xmlns:a16="http://schemas.microsoft.com/office/drawing/2014/main" id="{159C0D77-1BBA-435D-BD95-E19CEBAC6424}"/>
              </a:ext>
            </a:extLst>
          </p:cNvPr>
          <p:cNvSpPr txBox="1"/>
          <p:nvPr/>
        </p:nvSpPr>
        <p:spPr>
          <a:xfrm>
            <a:off x="620183" y="4118776"/>
            <a:ext cx="108933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800" dirty="0"/>
          </a:p>
          <a:p>
            <a:endParaRPr lang="en-GB" sz="2800" dirty="0"/>
          </a:p>
          <a:p>
            <a:r>
              <a:rPr lang="en-GB" sz="2800" dirty="0"/>
              <a:t>Scheduled Execution allows coupling several FMUs with one, external scheduler (OS)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057314-3A88-4F24-BAEA-A51BB112B5E0}"/>
              </a:ext>
            </a:extLst>
          </p:cNvPr>
          <p:cNvSpPr/>
          <p:nvPr/>
        </p:nvSpPr>
        <p:spPr bwMode="auto">
          <a:xfrm rot="20870601">
            <a:off x="9474654" y="996702"/>
            <a:ext cx="1245053" cy="37698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0000" tIns="46800" rIns="36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rgbClr val="120C80"/>
                </a:solidFill>
                <a:effectLst/>
                <a:latin typeface="Arial" charset="0"/>
                <a:cs typeface="Arial" charset="0"/>
              </a:rPr>
              <a:t>vECU</a:t>
            </a:r>
            <a:endParaRPr kumimoji="0" lang="de-DE" sz="1600" b="0" i="0" u="none" strike="noStrike" cap="none" normalizeH="0" baseline="0" dirty="0">
              <a:ln>
                <a:noFill/>
              </a:ln>
              <a:solidFill>
                <a:srgbClr val="120C80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E13FF44-85D3-4AFA-8D5D-381F04FEAB82}"/>
              </a:ext>
            </a:extLst>
          </p:cNvPr>
          <p:cNvSpPr/>
          <p:nvPr/>
        </p:nvSpPr>
        <p:spPr bwMode="auto">
          <a:xfrm rot="20870601">
            <a:off x="10580553" y="996701"/>
            <a:ext cx="1245053" cy="37698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0000" tIns="46800" rIns="36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rgbClr val="120C80"/>
                </a:solidFill>
                <a:effectLst/>
                <a:latin typeface="Arial" charset="0"/>
                <a:cs typeface="Arial" charset="0"/>
              </a:rPr>
              <a:t>Events</a:t>
            </a:r>
          </a:p>
        </p:txBody>
      </p:sp>
    </p:spTree>
    <p:extLst>
      <p:ext uri="{BB962C8B-B14F-4D97-AF65-F5344CB8AC3E}">
        <p14:creationId xmlns:p14="http://schemas.microsoft.com/office/powerpoint/2010/main" val="279236697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956C31-B9BE-4BDF-A6C5-E49F182FC002}"/>
              </a:ext>
            </a:extLst>
          </p:cNvPr>
          <p:cNvSpPr/>
          <p:nvPr/>
        </p:nvSpPr>
        <p:spPr bwMode="auto">
          <a:xfrm>
            <a:off x="710609" y="2586083"/>
            <a:ext cx="8283309" cy="3297505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vert270" wrap="square" lIns="90000" tIns="46800" rIns="36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rgbClr val="120C80"/>
              </a:solidFill>
              <a:effectLst/>
              <a:latin typeface="Arial" charset="0"/>
              <a:cs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b="1" dirty="0">
              <a:latin typeface="Arial" charset="0"/>
              <a:cs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rgbClr val="120C80"/>
              </a:solidFill>
              <a:effectLst/>
              <a:latin typeface="Arial" charset="0"/>
              <a:cs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b="1" dirty="0">
              <a:latin typeface="Arial" charset="0"/>
              <a:cs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rgbClr val="120C80"/>
              </a:solidFill>
              <a:effectLst/>
              <a:latin typeface="Arial" charset="0"/>
              <a:cs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b="1" dirty="0">
              <a:latin typeface="Arial" charset="0"/>
              <a:cs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rgbClr val="120C80"/>
              </a:solidFill>
              <a:effectLst/>
              <a:latin typeface="Arial" charset="0"/>
              <a:cs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b="1" dirty="0">
              <a:latin typeface="Arial" charset="0"/>
              <a:cs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rgbClr val="120C80"/>
              </a:solidFill>
              <a:effectLst/>
              <a:latin typeface="Arial" charset="0"/>
              <a:cs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b="1" dirty="0">
              <a:latin typeface="Arial" charset="0"/>
              <a:cs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rgbClr val="120C80"/>
              </a:solidFill>
              <a:effectLst/>
              <a:latin typeface="Arial" charset="0"/>
              <a:cs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b="1" dirty="0">
              <a:latin typeface="Arial" charset="0"/>
              <a:cs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rgbClr val="120C80"/>
              </a:solidFill>
              <a:effectLst/>
              <a:latin typeface="Arial" charset="0"/>
              <a:cs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b="1" dirty="0">
              <a:latin typeface="Arial" charset="0"/>
              <a:cs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rgbClr val="120C80"/>
              </a:solidFill>
              <a:effectLst/>
              <a:latin typeface="Arial" charset="0"/>
              <a:cs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b="1" dirty="0">
              <a:latin typeface="Arial" charset="0"/>
              <a:cs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rgbClr val="120C80"/>
              </a:solidFill>
              <a:effectLst/>
              <a:latin typeface="Arial" charset="0"/>
              <a:cs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rgbClr val="120C80"/>
                </a:solidFill>
                <a:effectLst/>
                <a:latin typeface="Arial" charset="0"/>
                <a:cs typeface="Arial" charset="0"/>
              </a:rPr>
              <a:t>New Application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B30631-12C3-4188-91E3-8755CCF14C33}"/>
              </a:ext>
            </a:extLst>
          </p:cNvPr>
          <p:cNvSpPr/>
          <p:nvPr/>
        </p:nvSpPr>
        <p:spPr bwMode="auto">
          <a:xfrm>
            <a:off x="501516" y="1447675"/>
            <a:ext cx="8283309" cy="2688861"/>
          </a:xfrm>
          <a:prstGeom prst="rect">
            <a:avLst/>
          </a:prstGeom>
          <a:solidFill>
            <a:schemeClr val="accent2">
              <a:lumMod val="20000"/>
              <a:lumOff val="80000"/>
              <a:alpha val="36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vert270" wrap="square" lIns="90000" tIns="46800" rIns="36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rgbClr val="120C80"/>
              </a:solidFill>
              <a:effectLst/>
              <a:latin typeface="Arial" charset="0"/>
              <a:cs typeface="Arial" charset="0"/>
            </a:endParaRPr>
          </a:p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b="1" dirty="0">
              <a:latin typeface="Arial" charset="0"/>
              <a:cs typeface="Arial" charset="0"/>
            </a:endParaRPr>
          </a:p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rgbClr val="120C80"/>
              </a:solidFill>
              <a:effectLst/>
              <a:latin typeface="Arial" charset="0"/>
              <a:cs typeface="Arial" charset="0"/>
            </a:endParaRPr>
          </a:p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b="1" dirty="0">
              <a:latin typeface="Arial" charset="0"/>
              <a:cs typeface="Arial" charset="0"/>
            </a:endParaRPr>
          </a:p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rgbClr val="120C80"/>
              </a:solidFill>
              <a:effectLst/>
              <a:latin typeface="Arial" charset="0"/>
              <a:cs typeface="Arial" charset="0"/>
            </a:endParaRPr>
          </a:p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b="1" dirty="0">
              <a:latin typeface="Arial" charset="0"/>
              <a:cs typeface="Arial" charset="0"/>
            </a:endParaRPr>
          </a:p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rgbClr val="120C80"/>
              </a:solidFill>
              <a:effectLst/>
              <a:latin typeface="Arial" charset="0"/>
              <a:cs typeface="Arial" charset="0"/>
            </a:endParaRPr>
          </a:p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b="1" dirty="0">
              <a:latin typeface="Arial" charset="0"/>
              <a:cs typeface="Arial" charset="0"/>
            </a:endParaRPr>
          </a:p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rgbClr val="120C80"/>
              </a:solidFill>
              <a:effectLst/>
              <a:latin typeface="Arial" charset="0"/>
              <a:cs typeface="Arial" charset="0"/>
            </a:endParaRPr>
          </a:p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b="1" dirty="0">
              <a:latin typeface="Arial" charset="0"/>
              <a:cs typeface="Arial" charset="0"/>
            </a:endParaRPr>
          </a:p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rgbClr val="120C80"/>
              </a:solidFill>
              <a:effectLst/>
              <a:latin typeface="Arial" charset="0"/>
              <a:cs typeface="Arial" charset="0"/>
            </a:endParaRPr>
          </a:p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b="1" dirty="0">
              <a:latin typeface="Arial" charset="0"/>
              <a:cs typeface="Arial" charset="0"/>
            </a:endParaRPr>
          </a:p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rgbClr val="120C80"/>
              </a:solidFill>
              <a:effectLst/>
              <a:latin typeface="Arial" charset="0"/>
              <a:cs typeface="Arial" charset="0"/>
            </a:endParaRPr>
          </a:p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b="1" dirty="0">
              <a:latin typeface="Arial" charset="0"/>
              <a:cs typeface="Arial" charset="0"/>
            </a:endParaRPr>
          </a:p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rgbClr val="120C80"/>
              </a:solidFill>
              <a:effectLst/>
              <a:latin typeface="Arial" charset="0"/>
              <a:cs typeface="Arial" charset="0"/>
            </a:endParaRPr>
          </a:p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rgbClr val="120C80"/>
              </a:solidFill>
              <a:effectLst/>
              <a:latin typeface="Arial" charset="0"/>
              <a:cs typeface="Arial" charset="0"/>
            </a:endParaRPr>
          </a:p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rgbClr val="120C80"/>
                </a:solidFill>
                <a:effectLst/>
                <a:latin typeface="Arial" charset="0"/>
                <a:cs typeface="Arial" charset="0"/>
              </a:rPr>
              <a:t>Performance</a:t>
            </a:r>
          </a:p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>
                <a:latin typeface="Arial" charset="0"/>
                <a:cs typeface="Arial" charset="0"/>
              </a:rPr>
              <a:t>Accuracy</a:t>
            </a:r>
            <a:endParaRPr kumimoji="0" lang="en-US" sz="2000" b="1" i="0" u="none" strike="noStrike" cap="none" normalizeH="0" baseline="0" dirty="0">
              <a:ln>
                <a:noFill/>
              </a:ln>
              <a:solidFill>
                <a:srgbClr val="120C80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489FC11-1B87-4A94-BC4C-5839C304F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119" y="1461331"/>
            <a:ext cx="6798120" cy="4760007"/>
          </a:xfrm>
        </p:spPr>
        <p:txBody>
          <a:bodyPr/>
          <a:lstStyle/>
          <a:p>
            <a:pPr lvl="2"/>
            <a:r>
              <a:rPr lang="en-US" sz="2800" dirty="0"/>
              <a:t>Event mode for Co-Simulation</a:t>
            </a:r>
          </a:p>
          <a:p>
            <a:pPr lvl="2"/>
            <a:r>
              <a:rPr lang="en-US" sz="2800" dirty="0"/>
              <a:t>Intermediate variable update</a:t>
            </a:r>
          </a:p>
          <a:p>
            <a:pPr lvl="2"/>
            <a:r>
              <a:rPr lang="en-US" sz="2800" dirty="0"/>
              <a:t>Clocks</a:t>
            </a:r>
          </a:p>
          <a:p>
            <a:pPr lvl="2"/>
            <a:r>
              <a:rPr lang="en-US" sz="2800" dirty="0"/>
              <a:t>New variable types</a:t>
            </a:r>
          </a:p>
          <a:p>
            <a:pPr lvl="2"/>
            <a:r>
              <a:rPr lang="en-US" sz="2800" dirty="0"/>
              <a:t>Array variables</a:t>
            </a:r>
          </a:p>
          <a:p>
            <a:pPr lvl="2"/>
            <a:r>
              <a:rPr lang="en-US" sz="2800" dirty="0"/>
              <a:t>Terminals and icon</a:t>
            </a:r>
          </a:p>
          <a:p>
            <a:pPr lvl="2"/>
            <a:r>
              <a:rPr lang="en-US" sz="2800" dirty="0"/>
              <a:t>FMI for Scheduled Execution (SE)</a:t>
            </a:r>
          </a:p>
          <a:p>
            <a:pPr lvl="2"/>
            <a:r>
              <a:rPr lang="en-US" sz="2800" dirty="0"/>
              <a:t>Preparation for layered Standards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E97258B-A793-49DF-8C34-83A62B08D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FMI 3.0: Main Improvements</a:t>
            </a:r>
          </a:p>
        </p:txBody>
      </p:sp>
    </p:spTree>
    <p:extLst>
      <p:ext uri="{BB962C8B-B14F-4D97-AF65-F5344CB8AC3E}">
        <p14:creationId xmlns:p14="http://schemas.microsoft.com/office/powerpoint/2010/main" val="2815687166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1355D6-8B7B-2AFB-BD35-C55439C48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Extension </a:t>
            </a:r>
            <a:r>
              <a:rPr lang="de-DE" dirty="0" err="1"/>
              <a:t>mechanism</a:t>
            </a:r>
            <a:r>
              <a:rPr lang="de-DE" dirty="0"/>
              <a:t> ….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BA0E59-DE99-55D9-7101-CE124E3D1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Layered</a:t>
            </a:r>
            <a:r>
              <a:rPr lang="de-DE" dirty="0"/>
              <a:t> Standards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43932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EB1448-A606-356D-21CD-EB85865D2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FMI Webpage</a:t>
            </a:r>
          </a:p>
          <a:p>
            <a:endParaRPr lang="de-DE" dirty="0"/>
          </a:p>
          <a:p>
            <a:r>
              <a:rPr lang="de-DE" dirty="0"/>
              <a:t>FMI tools </a:t>
            </a:r>
            <a:r>
              <a:rPr lang="de-DE" dirty="0" err="1"/>
              <a:t>list</a:t>
            </a:r>
            <a:endParaRPr lang="de-DE" dirty="0"/>
          </a:p>
          <a:p>
            <a:endParaRPr lang="de-DE" dirty="0"/>
          </a:p>
          <a:p>
            <a:r>
              <a:rPr lang="de-DE" dirty="0"/>
              <a:t>FMU </a:t>
            </a:r>
            <a:r>
              <a:rPr lang="de-DE" dirty="0" err="1"/>
              <a:t>validation</a:t>
            </a:r>
            <a:endParaRPr lang="de-DE" dirty="0"/>
          </a:p>
          <a:p>
            <a:endParaRPr lang="de-DE" dirty="0"/>
          </a:p>
          <a:p>
            <a:r>
              <a:rPr lang="de-DE" dirty="0"/>
              <a:t>Reference FMUs, fmpy, Jupyter </a:t>
            </a:r>
            <a:r>
              <a:rPr lang="de-DE" dirty="0" err="1"/>
              <a:t>notebooks</a:t>
            </a:r>
            <a:endParaRPr lang="de-DE" dirty="0"/>
          </a:p>
          <a:p>
            <a:endParaRPr lang="de-DE" dirty="0"/>
          </a:p>
          <a:p>
            <a:r>
              <a:rPr lang="de-DE" dirty="0"/>
              <a:t>(</a:t>
            </a:r>
            <a:r>
              <a:rPr lang="de-DE" dirty="0" err="1"/>
              <a:t>Unofficial</a:t>
            </a:r>
            <a:r>
              <a:rPr lang="de-DE" dirty="0"/>
              <a:t>) Stack </a:t>
            </a:r>
            <a:r>
              <a:rPr lang="de-DE" dirty="0" err="1"/>
              <a:t>overflow</a:t>
            </a:r>
            <a:r>
              <a:rPr lang="de-DE" dirty="0"/>
              <a:t> (</a:t>
            </a:r>
            <a:r>
              <a:rPr lang="de-DE" dirty="0" err="1"/>
              <a:t>tagged</a:t>
            </a:r>
            <a:r>
              <a:rPr lang="de-DE" dirty="0"/>
              <a:t> FMI)</a:t>
            </a:r>
          </a:p>
          <a:p>
            <a:r>
              <a:rPr lang="de-DE" dirty="0"/>
              <a:t>(</a:t>
            </a:r>
            <a:r>
              <a:rPr lang="de-DE" dirty="0" err="1"/>
              <a:t>Unofficial</a:t>
            </a:r>
            <a:r>
              <a:rPr lang="de-DE" dirty="0"/>
              <a:t>) FMI LinkedIn Group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2E9CC4-362C-29FA-8245-5663A7F1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Resources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891185-3D32-C37E-2611-184055C7F325}"/>
              </a:ext>
            </a:extLst>
          </p:cNvPr>
          <p:cNvSpPr/>
          <p:nvPr/>
        </p:nvSpPr>
        <p:spPr bwMode="auto">
          <a:xfrm>
            <a:off x="7630886" y="1110343"/>
            <a:ext cx="4430485" cy="710067"/>
          </a:xfrm>
          <a:prstGeom prst="rect">
            <a:avLst/>
          </a:prstGeom>
          <a:solidFill>
            <a:srgbClr val="F9E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0000" tIns="46800" rIns="36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dirty="0">
              <a:latin typeface="Arial" charset="0"/>
              <a:cs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>
                <a:latin typeface="Arial" charset="0"/>
                <a:cs typeface="Arial" charset="0"/>
              </a:rPr>
              <a:t>Linkd</a:t>
            </a:r>
            <a:endParaRPr lang="de-DE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098594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942DFE2-B8E9-A1D6-3FAF-EB02B96DC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4800" b="1" dirty="0"/>
              <a:t>Example </a:t>
            </a:r>
            <a:r>
              <a:rPr lang="de-DE" sz="4800" b="1" dirty="0" err="1"/>
              <a:t>model</a:t>
            </a:r>
            <a:r>
              <a:rPr lang="de-DE" sz="4800" b="1" dirty="0"/>
              <a:t> </a:t>
            </a:r>
            <a:r>
              <a:rPr lang="de-DE" sz="4800" b="1" dirty="0" err="1"/>
              <a:t>for</a:t>
            </a:r>
            <a:r>
              <a:rPr lang="de-DE" sz="4800" b="1" dirty="0"/>
              <a:t> </a:t>
            </a:r>
            <a:r>
              <a:rPr lang="de-DE" sz="4800" b="1" dirty="0" err="1"/>
              <a:t>hands</a:t>
            </a:r>
            <a:r>
              <a:rPr lang="de-DE" sz="4800" b="1" dirty="0"/>
              <a:t>-on </a:t>
            </a:r>
            <a:r>
              <a:rPr lang="de-DE" sz="4800" b="1" dirty="0" err="1"/>
              <a:t>part</a:t>
            </a:r>
            <a:r>
              <a:rPr lang="de-DE" sz="4800" b="1" dirty="0"/>
              <a:t> </a:t>
            </a:r>
            <a:endParaRPr lang="en-US" sz="4000" b="1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F0451EF-4275-B5F4-7844-13C179D59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552625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28254" y="720186"/>
            <a:ext cx="11735018" cy="432111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Example model: Controlled Motor Drive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228291" y="1439704"/>
            <a:ext cx="11616432" cy="4632458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Motor Drive with PI control –&gt; FMU-Export</a:t>
            </a:r>
          </a:p>
          <a:p>
            <a:r>
              <a:rPr lang="en-US" dirty="0">
                <a:solidFill>
                  <a:srgbClr val="000000"/>
                </a:solidFill>
              </a:rPr>
              <a:t>Model created in Modelica, with tool </a:t>
            </a:r>
            <a:r>
              <a:rPr lang="en-US" dirty="0" err="1">
                <a:solidFill>
                  <a:srgbClr val="000000"/>
                </a:solidFill>
              </a:rPr>
              <a:t>Dymola</a:t>
            </a:r>
            <a:r>
              <a:rPr lang="en-US" dirty="0">
                <a:solidFill>
                  <a:srgbClr val="000000"/>
                </a:solidFill>
              </a:rPr>
              <a:t> (also </a:t>
            </a:r>
            <a:r>
              <a:rPr lang="en-US" dirty="0" err="1">
                <a:solidFill>
                  <a:srgbClr val="000000"/>
                </a:solidFill>
              </a:rPr>
              <a:t>SimulationX</a:t>
            </a:r>
            <a:r>
              <a:rPr lang="en-US" dirty="0">
                <a:solidFill>
                  <a:srgbClr val="000000"/>
                </a:solidFill>
              </a:rPr>
              <a:t>, …)</a:t>
            </a:r>
          </a:p>
        </p:txBody>
      </p:sp>
      <p:sp>
        <p:nvSpPr>
          <p:cNvPr id="10" name="Freihandform 20"/>
          <p:cNvSpPr/>
          <p:nvPr/>
        </p:nvSpPr>
        <p:spPr>
          <a:xfrm>
            <a:off x="7686779" y="3706532"/>
            <a:ext cx="1088852" cy="1466320"/>
          </a:xfrm>
          <a:custGeom>
            <a:avLst/>
            <a:gdLst>
              <a:gd name="connsiteX0" fmla="*/ 0 w 979715"/>
              <a:gd name="connsiteY0" fmla="*/ 0 h 1319349"/>
              <a:gd name="connsiteX1" fmla="*/ 13063 w 979715"/>
              <a:gd name="connsiteY1" fmla="*/ 1319349 h 1319349"/>
              <a:gd name="connsiteX2" fmla="*/ 966652 w 979715"/>
              <a:gd name="connsiteY2" fmla="*/ 1319349 h 1319349"/>
              <a:gd name="connsiteX3" fmla="*/ 979715 w 979715"/>
              <a:gd name="connsiteY3" fmla="*/ 0 h 1319349"/>
              <a:gd name="connsiteX4" fmla="*/ 0 w 979715"/>
              <a:gd name="connsiteY4" fmla="*/ 0 h 131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15" h="1319349">
                <a:moveTo>
                  <a:pt x="0" y="0"/>
                </a:moveTo>
                <a:lnTo>
                  <a:pt x="13063" y="1319349"/>
                </a:lnTo>
                <a:lnTo>
                  <a:pt x="966652" y="1319349"/>
                </a:lnTo>
                <a:lnTo>
                  <a:pt x="97971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FFFFFF"/>
            </a:solidFill>
          </a:ln>
        </p:spPr>
        <p:style>
          <a:lnRef idx="2">
            <a:srgbClr val="9E2896">
              <a:shade val="50000"/>
            </a:srgbClr>
          </a:lnRef>
          <a:fillRef idx="1">
            <a:srgbClr val="9E2896"/>
          </a:fillRef>
          <a:effectRef idx="0">
            <a:srgbClr val="9E289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78"/>
          </a:p>
        </p:txBody>
      </p:sp>
      <p:sp>
        <p:nvSpPr>
          <p:cNvPr id="11" name="Freihandform 19"/>
          <p:cNvSpPr/>
          <p:nvPr/>
        </p:nvSpPr>
        <p:spPr>
          <a:xfrm>
            <a:off x="1829960" y="3095420"/>
            <a:ext cx="1678042" cy="1607267"/>
          </a:xfrm>
          <a:custGeom>
            <a:avLst/>
            <a:gdLst>
              <a:gd name="connsiteX0" fmla="*/ 0 w 979715"/>
              <a:gd name="connsiteY0" fmla="*/ 0 h 1319349"/>
              <a:gd name="connsiteX1" fmla="*/ 13063 w 979715"/>
              <a:gd name="connsiteY1" fmla="*/ 1319349 h 1319349"/>
              <a:gd name="connsiteX2" fmla="*/ 966652 w 979715"/>
              <a:gd name="connsiteY2" fmla="*/ 1319349 h 1319349"/>
              <a:gd name="connsiteX3" fmla="*/ 979715 w 979715"/>
              <a:gd name="connsiteY3" fmla="*/ 0 h 1319349"/>
              <a:gd name="connsiteX4" fmla="*/ 0 w 979715"/>
              <a:gd name="connsiteY4" fmla="*/ 0 h 131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15" h="1319349">
                <a:moveTo>
                  <a:pt x="0" y="0"/>
                </a:moveTo>
                <a:lnTo>
                  <a:pt x="13063" y="1319349"/>
                </a:lnTo>
                <a:lnTo>
                  <a:pt x="966652" y="1319349"/>
                </a:lnTo>
                <a:lnTo>
                  <a:pt x="97971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FFFFFF"/>
            </a:solidFill>
          </a:ln>
        </p:spPr>
        <p:style>
          <a:lnRef idx="2">
            <a:srgbClr val="9E2896">
              <a:shade val="50000"/>
            </a:srgbClr>
          </a:lnRef>
          <a:fillRef idx="1">
            <a:srgbClr val="9E2896"/>
          </a:fillRef>
          <a:effectRef idx="0">
            <a:srgbClr val="9E289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78"/>
          </a:p>
        </p:txBody>
      </p:sp>
      <p:sp>
        <p:nvSpPr>
          <p:cNvPr id="12" name="Freihandform 13"/>
          <p:cNvSpPr/>
          <p:nvPr/>
        </p:nvSpPr>
        <p:spPr>
          <a:xfrm>
            <a:off x="3921330" y="2336147"/>
            <a:ext cx="3734122" cy="3398472"/>
          </a:xfrm>
          <a:custGeom>
            <a:avLst/>
            <a:gdLst>
              <a:gd name="connsiteX0" fmla="*/ 13062 w 4820194"/>
              <a:gd name="connsiteY0" fmla="*/ 927463 h 3174275"/>
              <a:gd name="connsiteX1" fmla="*/ 849085 w 4820194"/>
              <a:gd name="connsiteY1" fmla="*/ 979715 h 3174275"/>
              <a:gd name="connsiteX2" fmla="*/ 783771 w 4820194"/>
              <a:gd name="connsiteY2" fmla="*/ 2377440 h 3174275"/>
              <a:gd name="connsiteX3" fmla="*/ 809897 w 4820194"/>
              <a:gd name="connsiteY3" fmla="*/ 3161212 h 3174275"/>
              <a:gd name="connsiteX4" fmla="*/ 4754880 w 4820194"/>
              <a:gd name="connsiteY4" fmla="*/ 3174275 h 3174275"/>
              <a:gd name="connsiteX5" fmla="*/ 4820194 w 4820194"/>
              <a:gd name="connsiteY5" fmla="*/ 39189 h 3174275"/>
              <a:gd name="connsiteX6" fmla="*/ 0 w 4820194"/>
              <a:gd name="connsiteY6" fmla="*/ 0 h 3174275"/>
              <a:gd name="connsiteX7" fmla="*/ 13062 w 4820194"/>
              <a:gd name="connsiteY7" fmla="*/ 927463 h 3174275"/>
              <a:gd name="connsiteX0" fmla="*/ 13062 w 4820194"/>
              <a:gd name="connsiteY0" fmla="*/ 888274 h 3135086"/>
              <a:gd name="connsiteX1" fmla="*/ 849085 w 4820194"/>
              <a:gd name="connsiteY1" fmla="*/ 940526 h 3135086"/>
              <a:gd name="connsiteX2" fmla="*/ 783771 w 4820194"/>
              <a:gd name="connsiteY2" fmla="*/ 2338251 h 3135086"/>
              <a:gd name="connsiteX3" fmla="*/ 809897 w 4820194"/>
              <a:gd name="connsiteY3" fmla="*/ 3122023 h 3135086"/>
              <a:gd name="connsiteX4" fmla="*/ 4754880 w 4820194"/>
              <a:gd name="connsiteY4" fmla="*/ 3135086 h 3135086"/>
              <a:gd name="connsiteX5" fmla="*/ 4820194 w 4820194"/>
              <a:gd name="connsiteY5" fmla="*/ 0 h 3135086"/>
              <a:gd name="connsiteX6" fmla="*/ 0 w 4820194"/>
              <a:gd name="connsiteY6" fmla="*/ 1162 h 3135086"/>
              <a:gd name="connsiteX7" fmla="*/ 13062 w 4820194"/>
              <a:gd name="connsiteY7" fmla="*/ 888274 h 3135086"/>
              <a:gd name="connsiteX0" fmla="*/ 13062 w 4820194"/>
              <a:gd name="connsiteY0" fmla="*/ 888274 h 3135086"/>
              <a:gd name="connsiteX1" fmla="*/ 961661 w 4820194"/>
              <a:gd name="connsiteY1" fmla="*/ 886725 h 3135086"/>
              <a:gd name="connsiteX2" fmla="*/ 783771 w 4820194"/>
              <a:gd name="connsiteY2" fmla="*/ 2338251 h 3135086"/>
              <a:gd name="connsiteX3" fmla="*/ 809897 w 4820194"/>
              <a:gd name="connsiteY3" fmla="*/ 3122023 h 3135086"/>
              <a:gd name="connsiteX4" fmla="*/ 4754880 w 4820194"/>
              <a:gd name="connsiteY4" fmla="*/ 3135086 h 3135086"/>
              <a:gd name="connsiteX5" fmla="*/ 4820194 w 4820194"/>
              <a:gd name="connsiteY5" fmla="*/ 0 h 3135086"/>
              <a:gd name="connsiteX6" fmla="*/ 0 w 4820194"/>
              <a:gd name="connsiteY6" fmla="*/ 1162 h 3135086"/>
              <a:gd name="connsiteX7" fmla="*/ 13062 w 4820194"/>
              <a:gd name="connsiteY7" fmla="*/ 888274 h 3135086"/>
              <a:gd name="connsiteX0" fmla="*/ 13062 w 4820194"/>
              <a:gd name="connsiteY0" fmla="*/ 888274 h 3135086"/>
              <a:gd name="connsiteX1" fmla="*/ 961661 w 4820194"/>
              <a:gd name="connsiteY1" fmla="*/ 886725 h 3135086"/>
              <a:gd name="connsiteX2" fmla="*/ 809897 w 4820194"/>
              <a:gd name="connsiteY2" fmla="*/ 3122023 h 3135086"/>
              <a:gd name="connsiteX3" fmla="*/ 4754880 w 4820194"/>
              <a:gd name="connsiteY3" fmla="*/ 3135086 h 3135086"/>
              <a:gd name="connsiteX4" fmla="*/ 4820194 w 4820194"/>
              <a:gd name="connsiteY4" fmla="*/ 0 h 3135086"/>
              <a:gd name="connsiteX5" fmla="*/ 0 w 4820194"/>
              <a:gd name="connsiteY5" fmla="*/ 1162 h 3135086"/>
              <a:gd name="connsiteX6" fmla="*/ 13062 w 4820194"/>
              <a:gd name="connsiteY6" fmla="*/ 888274 h 3135086"/>
              <a:gd name="connsiteX0" fmla="*/ 13062 w 4820194"/>
              <a:gd name="connsiteY0" fmla="*/ 888274 h 3135086"/>
              <a:gd name="connsiteX1" fmla="*/ 849085 w 4820194"/>
              <a:gd name="connsiteY1" fmla="*/ 873275 h 3135086"/>
              <a:gd name="connsiteX2" fmla="*/ 809897 w 4820194"/>
              <a:gd name="connsiteY2" fmla="*/ 3122023 h 3135086"/>
              <a:gd name="connsiteX3" fmla="*/ 4754880 w 4820194"/>
              <a:gd name="connsiteY3" fmla="*/ 3135086 h 3135086"/>
              <a:gd name="connsiteX4" fmla="*/ 4820194 w 4820194"/>
              <a:gd name="connsiteY4" fmla="*/ 0 h 3135086"/>
              <a:gd name="connsiteX5" fmla="*/ 0 w 4820194"/>
              <a:gd name="connsiteY5" fmla="*/ 1162 h 3135086"/>
              <a:gd name="connsiteX6" fmla="*/ 13062 w 4820194"/>
              <a:gd name="connsiteY6" fmla="*/ 888274 h 3135086"/>
              <a:gd name="connsiteX0" fmla="*/ 0 w 4825895"/>
              <a:gd name="connsiteY0" fmla="*/ 915175 h 3135086"/>
              <a:gd name="connsiteX1" fmla="*/ 854786 w 4825895"/>
              <a:gd name="connsiteY1" fmla="*/ 873275 h 3135086"/>
              <a:gd name="connsiteX2" fmla="*/ 815598 w 4825895"/>
              <a:gd name="connsiteY2" fmla="*/ 3122023 h 3135086"/>
              <a:gd name="connsiteX3" fmla="*/ 4760581 w 4825895"/>
              <a:gd name="connsiteY3" fmla="*/ 3135086 h 3135086"/>
              <a:gd name="connsiteX4" fmla="*/ 4825895 w 4825895"/>
              <a:gd name="connsiteY4" fmla="*/ 0 h 3135086"/>
              <a:gd name="connsiteX5" fmla="*/ 5701 w 4825895"/>
              <a:gd name="connsiteY5" fmla="*/ 1162 h 3135086"/>
              <a:gd name="connsiteX6" fmla="*/ 0 w 4825895"/>
              <a:gd name="connsiteY6" fmla="*/ 915175 h 3135086"/>
              <a:gd name="connsiteX0" fmla="*/ 0 w 4825895"/>
              <a:gd name="connsiteY0" fmla="*/ 915175 h 3135086"/>
              <a:gd name="connsiteX1" fmla="*/ 854786 w 4825895"/>
              <a:gd name="connsiteY1" fmla="*/ 873275 h 3135086"/>
              <a:gd name="connsiteX2" fmla="*/ 815598 w 4825895"/>
              <a:gd name="connsiteY2" fmla="*/ 3122023 h 3135086"/>
              <a:gd name="connsiteX3" fmla="*/ 3401762 w 4825895"/>
              <a:gd name="connsiteY3" fmla="*/ 3121636 h 3135086"/>
              <a:gd name="connsiteX4" fmla="*/ 4760581 w 4825895"/>
              <a:gd name="connsiteY4" fmla="*/ 3135086 h 3135086"/>
              <a:gd name="connsiteX5" fmla="*/ 4825895 w 4825895"/>
              <a:gd name="connsiteY5" fmla="*/ 0 h 3135086"/>
              <a:gd name="connsiteX6" fmla="*/ 5701 w 4825895"/>
              <a:gd name="connsiteY6" fmla="*/ 1162 h 3135086"/>
              <a:gd name="connsiteX7" fmla="*/ 0 w 4825895"/>
              <a:gd name="connsiteY7" fmla="*/ 915175 h 3135086"/>
              <a:gd name="connsiteX0" fmla="*/ 0 w 4825895"/>
              <a:gd name="connsiteY0" fmla="*/ 915175 h 3122023"/>
              <a:gd name="connsiteX1" fmla="*/ 854786 w 4825895"/>
              <a:gd name="connsiteY1" fmla="*/ 873275 h 3122023"/>
              <a:gd name="connsiteX2" fmla="*/ 815598 w 4825895"/>
              <a:gd name="connsiteY2" fmla="*/ 3122023 h 3122023"/>
              <a:gd name="connsiteX3" fmla="*/ 3401762 w 4825895"/>
              <a:gd name="connsiteY3" fmla="*/ 3121636 h 3122023"/>
              <a:gd name="connsiteX4" fmla="*/ 3428427 w 4825895"/>
              <a:gd name="connsiteY4" fmla="*/ 2489471 h 3122023"/>
              <a:gd name="connsiteX5" fmla="*/ 4825895 w 4825895"/>
              <a:gd name="connsiteY5" fmla="*/ 0 h 3122023"/>
              <a:gd name="connsiteX6" fmla="*/ 5701 w 4825895"/>
              <a:gd name="connsiteY6" fmla="*/ 1162 h 3122023"/>
              <a:gd name="connsiteX7" fmla="*/ 0 w 4825895"/>
              <a:gd name="connsiteY7" fmla="*/ 915175 h 3122023"/>
              <a:gd name="connsiteX0" fmla="*/ 0 w 4825895"/>
              <a:gd name="connsiteY0" fmla="*/ 915175 h 3122023"/>
              <a:gd name="connsiteX1" fmla="*/ 854786 w 4825895"/>
              <a:gd name="connsiteY1" fmla="*/ 873275 h 3122023"/>
              <a:gd name="connsiteX2" fmla="*/ 815598 w 4825895"/>
              <a:gd name="connsiteY2" fmla="*/ 3122023 h 3122023"/>
              <a:gd name="connsiteX3" fmla="*/ 3401762 w 4825895"/>
              <a:gd name="connsiteY3" fmla="*/ 3121636 h 3122023"/>
              <a:gd name="connsiteX4" fmla="*/ 3428427 w 4825895"/>
              <a:gd name="connsiteY4" fmla="*/ 2489471 h 3122023"/>
              <a:gd name="connsiteX5" fmla="*/ 4790208 w 4825895"/>
              <a:gd name="connsiteY5" fmla="*/ 2435669 h 3122023"/>
              <a:gd name="connsiteX6" fmla="*/ 4825895 w 4825895"/>
              <a:gd name="connsiteY6" fmla="*/ 0 h 3122023"/>
              <a:gd name="connsiteX7" fmla="*/ 5701 w 4825895"/>
              <a:gd name="connsiteY7" fmla="*/ 1162 h 3122023"/>
              <a:gd name="connsiteX8" fmla="*/ 0 w 4825895"/>
              <a:gd name="connsiteY8" fmla="*/ 915175 h 3122023"/>
              <a:gd name="connsiteX0" fmla="*/ 0 w 4825895"/>
              <a:gd name="connsiteY0" fmla="*/ 915175 h 3122023"/>
              <a:gd name="connsiteX1" fmla="*/ 854786 w 4825895"/>
              <a:gd name="connsiteY1" fmla="*/ 873275 h 3122023"/>
              <a:gd name="connsiteX2" fmla="*/ 815598 w 4825895"/>
              <a:gd name="connsiteY2" fmla="*/ 3122023 h 3122023"/>
              <a:gd name="connsiteX3" fmla="*/ 3401762 w 4825895"/>
              <a:gd name="connsiteY3" fmla="*/ 3121636 h 3122023"/>
              <a:gd name="connsiteX4" fmla="*/ 3428427 w 4825895"/>
              <a:gd name="connsiteY4" fmla="*/ 2489471 h 3122023"/>
              <a:gd name="connsiteX5" fmla="*/ 4790208 w 4825895"/>
              <a:gd name="connsiteY5" fmla="*/ 2435669 h 3122023"/>
              <a:gd name="connsiteX6" fmla="*/ 4825895 w 4825895"/>
              <a:gd name="connsiteY6" fmla="*/ 0 h 3122023"/>
              <a:gd name="connsiteX7" fmla="*/ 5701 w 4825895"/>
              <a:gd name="connsiteY7" fmla="*/ 1162 h 3122023"/>
              <a:gd name="connsiteX8" fmla="*/ 0 w 4825895"/>
              <a:gd name="connsiteY8" fmla="*/ 915175 h 3122023"/>
              <a:gd name="connsiteX0" fmla="*/ 0 w 4825895"/>
              <a:gd name="connsiteY0" fmla="*/ 915175 h 3122023"/>
              <a:gd name="connsiteX1" fmla="*/ 854786 w 4825895"/>
              <a:gd name="connsiteY1" fmla="*/ 873275 h 3122023"/>
              <a:gd name="connsiteX2" fmla="*/ 815598 w 4825895"/>
              <a:gd name="connsiteY2" fmla="*/ 3122023 h 3122023"/>
              <a:gd name="connsiteX3" fmla="*/ 3401762 w 4825895"/>
              <a:gd name="connsiteY3" fmla="*/ 3121636 h 3122023"/>
              <a:gd name="connsiteX4" fmla="*/ 2790493 w 4825895"/>
              <a:gd name="connsiteY4" fmla="*/ 2529823 h 3122023"/>
              <a:gd name="connsiteX5" fmla="*/ 4790208 w 4825895"/>
              <a:gd name="connsiteY5" fmla="*/ 2435669 h 3122023"/>
              <a:gd name="connsiteX6" fmla="*/ 4825895 w 4825895"/>
              <a:gd name="connsiteY6" fmla="*/ 0 h 3122023"/>
              <a:gd name="connsiteX7" fmla="*/ 5701 w 4825895"/>
              <a:gd name="connsiteY7" fmla="*/ 1162 h 3122023"/>
              <a:gd name="connsiteX8" fmla="*/ 0 w 4825895"/>
              <a:gd name="connsiteY8" fmla="*/ 915175 h 3122023"/>
              <a:gd name="connsiteX0" fmla="*/ 0 w 4825895"/>
              <a:gd name="connsiteY0" fmla="*/ 915175 h 3148537"/>
              <a:gd name="connsiteX1" fmla="*/ 854786 w 4825895"/>
              <a:gd name="connsiteY1" fmla="*/ 873275 h 3148537"/>
              <a:gd name="connsiteX2" fmla="*/ 815598 w 4825895"/>
              <a:gd name="connsiteY2" fmla="*/ 3122023 h 3148537"/>
              <a:gd name="connsiteX3" fmla="*/ 2857642 w 4825895"/>
              <a:gd name="connsiteY3" fmla="*/ 3148537 h 3148537"/>
              <a:gd name="connsiteX4" fmla="*/ 2790493 w 4825895"/>
              <a:gd name="connsiteY4" fmla="*/ 2529823 h 3148537"/>
              <a:gd name="connsiteX5" fmla="*/ 4790208 w 4825895"/>
              <a:gd name="connsiteY5" fmla="*/ 2435669 h 3148537"/>
              <a:gd name="connsiteX6" fmla="*/ 4825895 w 4825895"/>
              <a:gd name="connsiteY6" fmla="*/ 0 h 3148537"/>
              <a:gd name="connsiteX7" fmla="*/ 5701 w 4825895"/>
              <a:gd name="connsiteY7" fmla="*/ 1162 h 3148537"/>
              <a:gd name="connsiteX8" fmla="*/ 0 w 4825895"/>
              <a:gd name="connsiteY8" fmla="*/ 915175 h 3148537"/>
              <a:gd name="connsiteX0" fmla="*/ 0 w 4825895"/>
              <a:gd name="connsiteY0" fmla="*/ 915175 h 3148537"/>
              <a:gd name="connsiteX1" fmla="*/ 854786 w 4825895"/>
              <a:gd name="connsiteY1" fmla="*/ 873275 h 3148537"/>
              <a:gd name="connsiteX2" fmla="*/ 815598 w 4825895"/>
              <a:gd name="connsiteY2" fmla="*/ 3122023 h 3148537"/>
              <a:gd name="connsiteX3" fmla="*/ 2857642 w 4825895"/>
              <a:gd name="connsiteY3" fmla="*/ 3148537 h 3148537"/>
              <a:gd name="connsiteX4" fmla="*/ 2865543 w 4825895"/>
              <a:gd name="connsiteY4" fmla="*/ 2476022 h 3148537"/>
              <a:gd name="connsiteX5" fmla="*/ 4790208 w 4825895"/>
              <a:gd name="connsiteY5" fmla="*/ 2435669 h 3148537"/>
              <a:gd name="connsiteX6" fmla="*/ 4825895 w 4825895"/>
              <a:gd name="connsiteY6" fmla="*/ 0 h 3148537"/>
              <a:gd name="connsiteX7" fmla="*/ 5701 w 4825895"/>
              <a:gd name="connsiteY7" fmla="*/ 1162 h 3148537"/>
              <a:gd name="connsiteX8" fmla="*/ 0 w 4825895"/>
              <a:gd name="connsiteY8" fmla="*/ 915175 h 3148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25895" h="3148537">
                <a:moveTo>
                  <a:pt x="0" y="915175"/>
                </a:moveTo>
                <a:lnTo>
                  <a:pt x="854786" y="873275"/>
                </a:lnTo>
                <a:lnTo>
                  <a:pt x="815598" y="3122023"/>
                </a:lnTo>
                <a:lnTo>
                  <a:pt x="2857642" y="3148537"/>
                </a:lnTo>
                <a:cubicBezTo>
                  <a:pt x="2860276" y="2924365"/>
                  <a:pt x="2862909" y="2700194"/>
                  <a:pt x="2865543" y="2476022"/>
                </a:cubicBezTo>
                <a:cubicBezTo>
                  <a:pt x="2925452" y="2390837"/>
                  <a:pt x="4730299" y="2520854"/>
                  <a:pt x="4790208" y="2435669"/>
                </a:cubicBezTo>
                <a:lnTo>
                  <a:pt x="4825895" y="0"/>
                </a:lnTo>
                <a:lnTo>
                  <a:pt x="5701" y="1162"/>
                </a:lnTo>
                <a:cubicBezTo>
                  <a:pt x="3801" y="305833"/>
                  <a:pt x="1900" y="610504"/>
                  <a:pt x="0" y="915175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FF"/>
            </a:solidFill>
          </a:ln>
        </p:spPr>
        <p:style>
          <a:lnRef idx="2">
            <a:srgbClr val="9E2896">
              <a:shade val="50000"/>
            </a:srgbClr>
          </a:lnRef>
          <a:fillRef idx="1">
            <a:srgbClr val="9E2896"/>
          </a:fillRef>
          <a:effectRef idx="0">
            <a:srgbClr val="9E289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78"/>
          </a:p>
        </p:txBody>
      </p:sp>
      <p:sp>
        <p:nvSpPr>
          <p:cNvPr id="13" name="Freihandform 11"/>
          <p:cNvSpPr/>
          <p:nvPr/>
        </p:nvSpPr>
        <p:spPr>
          <a:xfrm>
            <a:off x="3432685" y="3368181"/>
            <a:ext cx="1102814" cy="1376490"/>
          </a:xfrm>
          <a:custGeom>
            <a:avLst/>
            <a:gdLst>
              <a:gd name="connsiteX0" fmla="*/ 0 w 1214845"/>
              <a:gd name="connsiteY0" fmla="*/ 0 h 1528355"/>
              <a:gd name="connsiteX1" fmla="*/ 13063 w 1214845"/>
              <a:gd name="connsiteY1" fmla="*/ 52252 h 1528355"/>
              <a:gd name="connsiteX2" fmla="*/ 13063 w 1214845"/>
              <a:gd name="connsiteY2" fmla="*/ 1528355 h 1528355"/>
              <a:gd name="connsiteX3" fmla="*/ 940525 w 1214845"/>
              <a:gd name="connsiteY3" fmla="*/ 1528355 h 1528355"/>
              <a:gd name="connsiteX4" fmla="*/ 1214845 w 1214845"/>
              <a:gd name="connsiteY4" fmla="*/ 888275 h 1528355"/>
              <a:gd name="connsiteX5" fmla="*/ 1201783 w 1214845"/>
              <a:gd name="connsiteY5" fmla="*/ 561703 h 1528355"/>
              <a:gd name="connsiteX6" fmla="*/ 0 w 1214845"/>
              <a:gd name="connsiteY6" fmla="*/ 561703 h 1528355"/>
              <a:gd name="connsiteX7" fmla="*/ 0 w 1214845"/>
              <a:gd name="connsiteY7" fmla="*/ 561703 h 1528355"/>
              <a:gd name="connsiteX0" fmla="*/ 0 w 1214845"/>
              <a:gd name="connsiteY0" fmla="*/ 0 h 1528355"/>
              <a:gd name="connsiteX1" fmla="*/ 1 w 1214845"/>
              <a:gd name="connsiteY1" fmla="*/ 587829 h 1528355"/>
              <a:gd name="connsiteX2" fmla="*/ 13063 w 1214845"/>
              <a:gd name="connsiteY2" fmla="*/ 1528355 h 1528355"/>
              <a:gd name="connsiteX3" fmla="*/ 940525 w 1214845"/>
              <a:gd name="connsiteY3" fmla="*/ 1528355 h 1528355"/>
              <a:gd name="connsiteX4" fmla="*/ 1214845 w 1214845"/>
              <a:gd name="connsiteY4" fmla="*/ 888275 h 1528355"/>
              <a:gd name="connsiteX5" fmla="*/ 1201783 w 1214845"/>
              <a:gd name="connsiteY5" fmla="*/ 561703 h 1528355"/>
              <a:gd name="connsiteX6" fmla="*/ 0 w 1214845"/>
              <a:gd name="connsiteY6" fmla="*/ 561703 h 1528355"/>
              <a:gd name="connsiteX7" fmla="*/ 0 w 1214845"/>
              <a:gd name="connsiteY7" fmla="*/ 561703 h 1528355"/>
              <a:gd name="connsiteX0" fmla="*/ 0 w 1214845"/>
              <a:gd name="connsiteY0" fmla="*/ 0 h 1528355"/>
              <a:gd name="connsiteX1" fmla="*/ 1 w 1214845"/>
              <a:gd name="connsiteY1" fmla="*/ 587829 h 1528355"/>
              <a:gd name="connsiteX2" fmla="*/ 13063 w 1214845"/>
              <a:gd name="connsiteY2" fmla="*/ 1528355 h 1528355"/>
              <a:gd name="connsiteX3" fmla="*/ 940525 w 1214845"/>
              <a:gd name="connsiteY3" fmla="*/ 1528355 h 1528355"/>
              <a:gd name="connsiteX4" fmla="*/ 1214845 w 1214845"/>
              <a:gd name="connsiteY4" fmla="*/ 888275 h 1528355"/>
              <a:gd name="connsiteX5" fmla="*/ 1201783 w 1214845"/>
              <a:gd name="connsiteY5" fmla="*/ 561703 h 1528355"/>
              <a:gd name="connsiteX6" fmla="*/ 0 w 1214845"/>
              <a:gd name="connsiteY6" fmla="*/ 561703 h 1528355"/>
              <a:gd name="connsiteX7" fmla="*/ 0 w 1214845"/>
              <a:gd name="connsiteY7" fmla="*/ 561703 h 1528355"/>
              <a:gd name="connsiteX0" fmla="*/ 1 w 1214845"/>
              <a:gd name="connsiteY0" fmla="*/ 26126 h 966652"/>
              <a:gd name="connsiteX1" fmla="*/ 13063 w 1214845"/>
              <a:gd name="connsiteY1" fmla="*/ 966652 h 966652"/>
              <a:gd name="connsiteX2" fmla="*/ 940525 w 1214845"/>
              <a:gd name="connsiteY2" fmla="*/ 966652 h 966652"/>
              <a:gd name="connsiteX3" fmla="*/ 1214845 w 1214845"/>
              <a:gd name="connsiteY3" fmla="*/ 326572 h 966652"/>
              <a:gd name="connsiteX4" fmla="*/ 1201783 w 1214845"/>
              <a:gd name="connsiteY4" fmla="*/ 0 h 966652"/>
              <a:gd name="connsiteX5" fmla="*/ 0 w 1214845"/>
              <a:gd name="connsiteY5" fmla="*/ 0 h 966652"/>
              <a:gd name="connsiteX6" fmla="*/ 0 w 1214845"/>
              <a:gd name="connsiteY6" fmla="*/ 0 h 966652"/>
              <a:gd name="connsiteX0" fmla="*/ 1 w 1214845"/>
              <a:gd name="connsiteY0" fmla="*/ 26126 h 966652"/>
              <a:gd name="connsiteX1" fmla="*/ 13063 w 1214845"/>
              <a:gd name="connsiteY1" fmla="*/ 966652 h 966652"/>
              <a:gd name="connsiteX2" fmla="*/ 940525 w 1214845"/>
              <a:gd name="connsiteY2" fmla="*/ 966652 h 966652"/>
              <a:gd name="connsiteX3" fmla="*/ 1214845 w 1214845"/>
              <a:gd name="connsiteY3" fmla="*/ 326572 h 966652"/>
              <a:gd name="connsiteX4" fmla="*/ 1201783 w 1214845"/>
              <a:gd name="connsiteY4" fmla="*/ 0 h 966652"/>
              <a:gd name="connsiteX5" fmla="*/ 0 w 1214845"/>
              <a:gd name="connsiteY5" fmla="*/ 0 h 966652"/>
              <a:gd name="connsiteX6" fmla="*/ 0 w 1214845"/>
              <a:gd name="connsiteY6" fmla="*/ 0 h 966652"/>
              <a:gd name="connsiteX7" fmla="*/ 1 w 1214845"/>
              <a:gd name="connsiteY7" fmla="*/ 26126 h 966652"/>
              <a:gd name="connsiteX0" fmla="*/ 1 w 1214845"/>
              <a:gd name="connsiteY0" fmla="*/ 0 h 1018903"/>
              <a:gd name="connsiteX1" fmla="*/ 13063 w 1214845"/>
              <a:gd name="connsiteY1" fmla="*/ 1018903 h 1018903"/>
              <a:gd name="connsiteX2" fmla="*/ 940525 w 1214845"/>
              <a:gd name="connsiteY2" fmla="*/ 1018903 h 1018903"/>
              <a:gd name="connsiteX3" fmla="*/ 1214845 w 1214845"/>
              <a:gd name="connsiteY3" fmla="*/ 378823 h 1018903"/>
              <a:gd name="connsiteX4" fmla="*/ 1201783 w 1214845"/>
              <a:gd name="connsiteY4" fmla="*/ 52251 h 1018903"/>
              <a:gd name="connsiteX5" fmla="*/ 0 w 1214845"/>
              <a:gd name="connsiteY5" fmla="*/ 52251 h 1018903"/>
              <a:gd name="connsiteX6" fmla="*/ 0 w 1214845"/>
              <a:gd name="connsiteY6" fmla="*/ 52251 h 1018903"/>
              <a:gd name="connsiteX7" fmla="*/ 1 w 1214845"/>
              <a:gd name="connsiteY7" fmla="*/ 0 h 1018903"/>
              <a:gd name="connsiteX0" fmla="*/ 1 w 1214845"/>
              <a:gd name="connsiteY0" fmla="*/ 16943 h 970532"/>
              <a:gd name="connsiteX1" fmla="*/ 13063 w 1214845"/>
              <a:gd name="connsiteY1" fmla="*/ 970532 h 970532"/>
              <a:gd name="connsiteX2" fmla="*/ 940525 w 1214845"/>
              <a:gd name="connsiteY2" fmla="*/ 970532 h 970532"/>
              <a:gd name="connsiteX3" fmla="*/ 1214845 w 1214845"/>
              <a:gd name="connsiteY3" fmla="*/ 330452 h 970532"/>
              <a:gd name="connsiteX4" fmla="*/ 1201783 w 1214845"/>
              <a:gd name="connsiteY4" fmla="*/ 3880 h 970532"/>
              <a:gd name="connsiteX5" fmla="*/ 0 w 1214845"/>
              <a:gd name="connsiteY5" fmla="*/ 3880 h 970532"/>
              <a:gd name="connsiteX6" fmla="*/ 0 w 1214845"/>
              <a:gd name="connsiteY6" fmla="*/ 3880 h 970532"/>
              <a:gd name="connsiteX7" fmla="*/ 1 w 1214845"/>
              <a:gd name="connsiteY7" fmla="*/ 16943 h 970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4845" h="970532">
                <a:moveTo>
                  <a:pt x="1" y="16943"/>
                </a:moveTo>
                <a:lnTo>
                  <a:pt x="13063" y="970532"/>
                </a:lnTo>
                <a:lnTo>
                  <a:pt x="940525" y="970532"/>
                </a:lnTo>
                <a:lnTo>
                  <a:pt x="1214845" y="330452"/>
                </a:lnTo>
                <a:lnTo>
                  <a:pt x="1201783" y="3880"/>
                </a:lnTo>
                <a:lnTo>
                  <a:pt x="0" y="3880"/>
                </a:lnTo>
                <a:lnTo>
                  <a:pt x="0" y="3880"/>
                </a:lnTo>
                <a:cubicBezTo>
                  <a:pt x="0" y="-13537"/>
                  <a:pt x="1" y="34360"/>
                  <a:pt x="1" y="16943"/>
                </a:cubicBezTo>
                <a:close/>
              </a:path>
            </a:pathLst>
          </a:custGeom>
          <a:solidFill>
            <a:srgbClr val="00B050"/>
          </a:solidFill>
          <a:ln w="9525">
            <a:solidFill>
              <a:srgbClr val="FFFFFF"/>
            </a:solidFill>
          </a:ln>
        </p:spPr>
        <p:style>
          <a:lnRef idx="2">
            <a:srgbClr val="9E2896">
              <a:shade val="50000"/>
            </a:srgbClr>
          </a:lnRef>
          <a:fillRef idx="1">
            <a:srgbClr val="9E2896"/>
          </a:fillRef>
          <a:effectRef idx="0">
            <a:srgbClr val="9E289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78"/>
          </a:p>
        </p:txBody>
      </p:sp>
      <p:sp>
        <p:nvSpPr>
          <p:cNvPr id="14" name="Textfeld 8"/>
          <p:cNvSpPr txBox="1"/>
          <p:nvPr/>
        </p:nvSpPr>
        <p:spPr>
          <a:xfrm>
            <a:off x="7742561" y="4744671"/>
            <a:ext cx="1016261" cy="101626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0073" indent="-280073"/>
            <a:r>
              <a:rPr lang="en-US" sz="1556" i="1" dirty="0">
                <a:solidFill>
                  <a:srgbClr val="000000"/>
                </a:solidFill>
              </a:rPr>
              <a:t>Load Step</a:t>
            </a:r>
          </a:p>
          <a:p>
            <a:pPr marL="280073" indent="-280073"/>
            <a:r>
              <a:rPr lang="en-US" sz="1556" dirty="0">
                <a:solidFill>
                  <a:srgbClr val="000000"/>
                </a:solidFill>
              </a:rPr>
              <a:t>at </a:t>
            </a:r>
            <a:r>
              <a:rPr lang="en-US" sz="1556" i="1" dirty="0">
                <a:solidFill>
                  <a:srgbClr val="000000"/>
                </a:solidFill>
              </a:rPr>
              <a:t>time</a:t>
            </a:r>
            <a:r>
              <a:rPr lang="en-US" sz="1556" dirty="0">
                <a:solidFill>
                  <a:srgbClr val="000000"/>
                </a:solidFill>
              </a:rPr>
              <a:t> 0,5s</a:t>
            </a:r>
          </a:p>
        </p:txBody>
      </p:sp>
      <p:sp>
        <p:nvSpPr>
          <p:cNvPr id="15" name="Textfeld 9"/>
          <p:cNvSpPr txBox="1"/>
          <p:nvPr/>
        </p:nvSpPr>
        <p:spPr>
          <a:xfrm>
            <a:off x="1938363" y="4159464"/>
            <a:ext cx="1016261" cy="101626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0073" indent="-280073"/>
            <a:r>
              <a:rPr lang="en-US" sz="1556" i="1" dirty="0">
                <a:solidFill>
                  <a:srgbClr val="000000"/>
                </a:solidFill>
              </a:rPr>
              <a:t>Desired torque</a:t>
            </a:r>
          </a:p>
          <a:p>
            <a:pPr marL="280073" indent="-280073"/>
            <a:r>
              <a:rPr lang="en-US" sz="1556" i="1" dirty="0">
                <a:solidFill>
                  <a:srgbClr val="000000"/>
                </a:solidFill>
              </a:rPr>
              <a:t>Step </a:t>
            </a:r>
            <a:r>
              <a:rPr lang="en-US" sz="1556" dirty="0">
                <a:solidFill>
                  <a:srgbClr val="000000"/>
                </a:solidFill>
              </a:rPr>
              <a:t>at time 0,1s</a:t>
            </a:r>
          </a:p>
        </p:txBody>
      </p:sp>
      <p:sp>
        <p:nvSpPr>
          <p:cNvPr id="16" name="Textfeld 14"/>
          <p:cNvSpPr txBox="1"/>
          <p:nvPr/>
        </p:nvSpPr>
        <p:spPr>
          <a:xfrm>
            <a:off x="5970363" y="2792860"/>
            <a:ext cx="1016261" cy="101626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0073" indent="-280073">
              <a:lnSpc>
                <a:spcPts val="2556"/>
              </a:lnSpc>
              <a:spcBef>
                <a:spcPts val="556"/>
              </a:spcBef>
            </a:pPr>
            <a:r>
              <a:rPr lang="en-US" sz="1778" i="1" dirty="0">
                <a:solidFill>
                  <a:srgbClr val="000000"/>
                </a:solidFill>
              </a:rPr>
              <a:t>Drive FMU</a:t>
            </a:r>
          </a:p>
        </p:txBody>
      </p:sp>
      <p:sp>
        <p:nvSpPr>
          <p:cNvPr id="17" name="Textfeld 15"/>
          <p:cNvSpPr txBox="1"/>
          <p:nvPr/>
        </p:nvSpPr>
        <p:spPr>
          <a:xfrm>
            <a:off x="3513619" y="4129016"/>
            <a:ext cx="1016261" cy="101626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0073" indent="-280073">
              <a:lnSpc>
                <a:spcPts val="2556"/>
              </a:lnSpc>
              <a:spcBef>
                <a:spcPts val="556"/>
              </a:spcBef>
            </a:pPr>
            <a:r>
              <a:rPr lang="en-US" sz="1778" i="1" dirty="0">
                <a:solidFill>
                  <a:srgbClr val="000000"/>
                </a:solidFill>
              </a:rPr>
              <a:t>Control </a:t>
            </a:r>
            <a:br>
              <a:rPr lang="en-US" sz="1778" i="1" dirty="0">
                <a:solidFill>
                  <a:srgbClr val="000000"/>
                </a:solidFill>
              </a:rPr>
            </a:br>
            <a:r>
              <a:rPr lang="en-US" sz="1778" i="1" dirty="0">
                <a:solidFill>
                  <a:srgbClr val="000000"/>
                </a:solidFill>
              </a:rPr>
              <a:t>FMU</a:t>
            </a:r>
          </a:p>
        </p:txBody>
      </p:sp>
      <p:sp>
        <p:nvSpPr>
          <p:cNvPr id="18" name="Textfeld 16"/>
          <p:cNvSpPr txBox="1"/>
          <p:nvPr/>
        </p:nvSpPr>
        <p:spPr>
          <a:xfrm>
            <a:off x="2046767" y="3198401"/>
            <a:ext cx="1016261" cy="101626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0073" indent="-280073">
              <a:lnSpc>
                <a:spcPts val="2556"/>
              </a:lnSpc>
              <a:spcBef>
                <a:spcPts val="556"/>
              </a:spcBef>
            </a:pPr>
            <a:r>
              <a:rPr lang="en-US" sz="1778" i="1" dirty="0">
                <a:solidFill>
                  <a:srgbClr val="000000"/>
                </a:solidFill>
              </a:rPr>
              <a:t>Stimuli FMU</a:t>
            </a:r>
          </a:p>
        </p:txBody>
      </p:sp>
      <p:pic>
        <p:nvPicPr>
          <p:cNvPr id="19" name="Grafik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914" y="5205012"/>
            <a:ext cx="1769779" cy="1275235"/>
          </a:xfrm>
          <a:prstGeom prst="rect">
            <a:avLst/>
          </a:prstGeom>
        </p:spPr>
      </p:pic>
      <p:sp>
        <p:nvSpPr>
          <p:cNvPr id="20" name="Textfeld 22"/>
          <p:cNvSpPr txBox="1"/>
          <p:nvPr/>
        </p:nvSpPr>
        <p:spPr>
          <a:xfrm>
            <a:off x="8306475" y="5632310"/>
            <a:ext cx="2179123" cy="4152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0073" indent="-280073"/>
            <a:r>
              <a:rPr lang="en-US" sz="1778" i="1" dirty="0">
                <a:solidFill>
                  <a:srgbClr val="000000"/>
                </a:solidFill>
              </a:rPr>
              <a:t>Reference solution</a:t>
            </a:r>
          </a:p>
          <a:p>
            <a:pPr marL="280073" indent="-280073"/>
            <a:r>
              <a:rPr lang="en-US" sz="1778" i="1" dirty="0">
                <a:solidFill>
                  <a:srgbClr val="000000"/>
                </a:solidFill>
              </a:rPr>
              <a:t>Angular speed</a:t>
            </a:r>
          </a:p>
        </p:txBody>
      </p:sp>
      <p:pic>
        <p:nvPicPr>
          <p:cNvPr id="21" name="Grafik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8327" y="2516277"/>
            <a:ext cx="5609104" cy="3007514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546682" y="2176125"/>
            <a:ext cx="7356849" cy="3369758"/>
          </a:xfrm>
          <a:prstGeom prst="rect">
            <a:avLst/>
          </a:prstGeom>
          <a:noFill/>
          <a:ln w="9525" cap="flat" cmpd="sng" algn="ctr">
            <a:solidFill>
              <a:srgbClr val="9E2896"/>
            </a:solidFill>
            <a:prstDash val="solid"/>
          </a:ln>
          <a:effectLst/>
        </p:spPr>
        <p:txBody>
          <a:bodyPr rtlCol="0" anchor="ctr"/>
          <a:lstStyle/>
          <a:p>
            <a:pPr algn="ctr" defTabSz="1016264"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 sz="2001" kern="0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206997" y="1151763"/>
            <a:ext cx="1697573" cy="11843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1016264" eaLnBrk="1" fontAlgn="auto" hangingPunct="1">
              <a:lnSpc>
                <a:spcPct val="107000"/>
              </a:lnSpc>
              <a:spcBef>
                <a:spcPts val="556"/>
              </a:spcBef>
              <a:spcAft>
                <a:spcPts val="0"/>
              </a:spcAft>
            </a:pPr>
            <a:r>
              <a:rPr lang="en-GB" sz="2001" b="1" kern="0" dirty="0">
                <a:solidFill>
                  <a:srgbClr val="000000"/>
                </a:solidFill>
              </a:rPr>
              <a:t>------------------</a:t>
            </a:r>
          </a:p>
          <a:p>
            <a:pPr algn="ctr" defTabSz="1016264" eaLnBrk="1" fontAlgn="auto" hangingPunct="1">
              <a:lnSpc>
                <a:spcPct val="107000"/>
              </a:lnSpc>
              <a:spcBef>
                <a:spcPts val="556"/>
              </a:spcBef>
              <a:spcAft>
                <a:spcPts val="0"/>
              </a:spcAft>
            </a:pPr>
            <a:r>
              <a:rPr lang="en-GB" sz="1778" b="1" kern="0" dirty="0">
                <a:solidFill>
                  <a:srgbClr val="000000"/>
                </a:solidFill>
              </a:rPr>
              <a:t>DEMO</a:t>
            </a:r>
          </a:p>
          <a:p>
            <a:pPr algn="ctr" defTabSz="1016264" eaLnBrk="1" fontAlgn="auto" hangingPunct="1">
              <a:lnSpc>
                <a:spcPct val="107000"/>
              </a:lnSpc>
              <a:spcBef>
                <a:spcPts val="556"/>
              </a:spcBef>
              <a:spcAft>
                <a:spcPts val="0"/>
              </a:spcAft>
            </a:pPr>
            <a:r>
              <a:rPr lang="en-GB" sz="2001" b="1" kern="0" dirty="0">
                <a:solidFill>
                  <a:srgbClr val="000000"/>
                </a:solidFill>
              </a:rPr>
              <a:t>------------------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091317" y="2894136"/>
            <a:ext cx="1016261" cy="101626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1016264" eaLnBrk="1" fontAlgn="auto" hangingPunct="1">
              <a:lnSpc>
                <a:spcPct val="107000"/>
              </a:lnSpc>
              <a:spcBef>
                <a:spcPts val="556"/>
              </a:spcBef>
              <a:spcAft>
                <a:spcPts val="0"/>
              </a:spcAft>
            </a:pPr>
            <a:r>
              <a:rPr lang="en-GB" sz="2001" kern="0" dirty="0">
                <a:solidFill>
                  <a:srgbClr val="000000"/>
                </a:solidFill>
              </a:rPr>
              <a:t>Overall </a:t>
            </a:r>
            <a:br>
              <a:rPr lang="en-GB" sz="2001" kern="0" dirty="0">
                <a:solidFill>
                  <a:srgbClr val="000000"/>
                </a:solidFill>
              </a:rPr>
            </a:br>
            <a:r>
              <a:rPr lang="en-GB" sz="2001" kern="0" dirty="0">
                <a:solidFill>
                  <a:srgbClr val="000000"/>
                </a:solidFill>
              </a:rPr>
              <a:t>FMU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26D85B7-EA90-4061-8745-CD190472B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noProof="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81C1D8-2A81-FF57-8841-73CD3B5678D4}"/>
              </a:ext>
            </a:extLst>
          </p:cNvPr>
          <p:cNvSpPr/>
          <p:nvPr/>
        </p:nvSpPr>
        <p:spPr bwMode="auto">
          <a:xfrm>
            <a:off x="7630886" y="1110343"/>
            <a:ext cx="4430485" cy="710067"/>
          </a:xfrm>
          <a:prstGeom prst="rect">
            <a:avLst/>
          </a:prstGeom>
          <a:solidFill>
            <a:srgbClr val="F9E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0000" tIns="46800" rIns="36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dirty="0">
              <a:latin typeface="Arial" charset="0"/>
              <a:cs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 err="1">
                <a:latin typeface="Arial" charset="0"/>
                <a:cs typeface="Arial" charset="0"/>
              </a:rPr>
              <a:t>Only</a:t>
            </a:r>
            <a:r>
              <a:rPr lang="de-DE" dirty="0">
                <a:latin typeface="Arial" charset="0"/>
                <a:cs typeface="Arial" charset="0"/>
              </a:rPr>
              <a:t> </a:t>
            </a:r>
            <a:r>
              <a:rPr lang="de-DE" dirty="0" err="1">
                <a:latin typeface="Arial" charset="0"/>
                <a:cs typeface="Arial" charset="0"/>
              </a:rPr>
              <a:t>slide</a:t>
            </a:r>
            <a:endParaRPr lang="de-DE" dirty="0">
              <a:latin typeface="Arial" charset="0"/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52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942DFE2-B8E9-A1D6-3FAF-EB02B96DC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b="1" dirty="0"/>
              <a:t>Motivation, Timeline</a:t>
            </a:r>
          </a:p>
          <a:p>
            <a:endParaRPr lang="en-US" sz="4000" b="1" dirty="0"/>
          </a:p>
          <a:p>
            <a:r>
              <a:rPr lang="en-US" sz="4000" i="1" dirty="0"/>
              <a:t>“Why FMI”?</a:t>
            </a:r>
          </a:p>
          <a:p>
            <a:r>
              <a:rPr lang="en-US" sz="4000" i="1" dirty="0"/>
              <a:t>“And how did it develop”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F0451EF-4275-B5F4-7844-13C179D59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43665924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97C6A8-EEB6-F8F2-5EB2-338CA0445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02AEA4-B525-5517-5B35-DA9B9B692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695911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5C2A59A-795F-11DA-70D4-3DB8D0418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2E0DE14-03F2-1DF1-D03F-96D51786B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FMI Standard &amp; FMI support in tools</a:t>
            </a:r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C6790283-62B5-123D-E408-19A1456C07B6}"/>
              </a:ext>
            </a:extLst>
          </p:cNvPr>
          <p:cNvSpPr/>
          <p:nvPr/>
        </p:nvSpPr>
        <p:spPr>
          <a:xfrm>
            <a:off x="6370279" y="1484662"/>
            <a:ext cx="5532979" cy="381271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016264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2001" kern="0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12B340D-A1DF-399C-C8CB-6B1E0AB95F6F}"/>
              </a:ext>
            </a:extLst>
          </p:cNvPr>
          <p:cNvSpPr/>
          <p:nvPr/>
        </p:nvSpPr>
        <p:spPr>
          <a:xfrm>
            <a:off x="620184" y="1484662"/>
            <a:ext cx="5582134" cy="381271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016264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2001" kern="0" dirty="0">
              <a:solidFill>
                <a:srgbClr val="00376F"/>
              </a:solidFill>
              <a:latin typeface="+mn-lt"/>
              <a:cs typeface="+mn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F733755-8BE9-BD73-896E-3CD69CA4CC01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885078" y="1647459"/>
            <a:ext cx="5207276" cy="3049091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778" b="1" dirty="0"/>
              <a:t>Modelica Association Project FMI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sz="1778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778" dirty="0"/>
              <a:t>FMI Design Group Members</a:t>
            </a:r>
          </a:p>
          <a:p>
            <a:pPr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  <a:defRPr/>
            </a:pPr>
            <a:r>
              <a:rPr lang="en-US" sz="1556" dirty="0"/>
              <a:t>All members have signed the MAP FMI’s </a:t>
            </a:r>
            <a:r>
              <a:rPr lang="en-US" sz="1556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CCLA</a:t>
            </a:r>
            <a:br>
              <a:rPr lang="en-US" sz="1556" dirty="0"/>
            </a:br>
            <a:r>
              <a:rPr lang="en-US" sz="1556" dirty="0"/>
              <a:t>(corporate contributor license agreement)</a:t>
            </a:r>
          </a:p>
          <a:p>
            <a:pPr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  <a:defRPr/>
            </a:pPr>
            <a:endParaRPr lang="en-US" sz="1778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778" dirty="0"/>
              <a:t>FMI Standard</a:t>
            </a:r>
          </a:p>
          <a:p>
            <a:pPr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  <a:defRPr/>
            </a:pPr>
            <a:r>
              <a:rPr lang="en-US" sz="1556" dirty="0"/>
              <a:t>FMI specifications: </a:t>
            </a:r>
            <a:r>
              <a:rPr lang="en-US" sz="1556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CC-BY-SA 4.0</a:t>
            </a:r>
            <a:br>
              <a:rPr lang="en-US" sz="1556" dirty="0"/>
            </a:br>
            <a:r>
              <a:rPr lang="en-US" sz="1223" dirty="0"/>
              <a:t>(Creative Common Attribution-</a:t>
            </a:r>
            <a:r>
              <a:rPr lang="en-US" sz="1223" dirty="0" err="1"/>
              <a:t>ShareAlike</a:t>
            </a:r>
            <a:r>
              <a:rPr lang="en-US" sz="1223" dirty="0"/>
              <a:t> 4.0 International)</a:t>
            </a:r>
          </a:p>
          <a:p>
            <a:pPr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  <a:defRPr/>
            </a:pPr>
            <a:r>
              <a:rPr lang="en-US" sz="1556" dirty="0"/>
              <a:t>Source code (C-header &amp; XML-schema files):</a:t>
            </a:r>
            <a:br>
              <a:rPr lang="en-US" sz="1556" dirty="0"/>
            </a:br>
            <a:r>
              <a:rPr lang="en-US" sz="1556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2-Clause BSD License</a:t>
            </a:r>
            <a:r>
              <a:rPr lang="en-US" sz="1556" dirty="0"/>
              <a:t>7</a:t>
            </a:r>
          </a:p>
          <a:p>
            <a:pPr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  <a:defRPr/>
            </a:pPr>
            <a:endParaRPr lang="en-US" sz="1556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pPr>
            <a:r>
              <a:rPr lang="en-US" sz="1556" dirty="0"/>
              <a:t>Layered Standards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pPr>
            <a:r>
              <a:rPr lang="en-US" sz="1556" dirty="0"/>
              <a:t>(domain specific extensions </a:t>
            </a:r>
            <a:r>
              <a:rPr lang="en-US" sz="1556" dirty="0" err="1"/>
              <a:t>ot</a:t>
            </a:r>
            <a:r>
              <a:rPr lang="en-US" sz="1556" dirty="0"/>
              <a:t> the FMI Standard)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138CEA6-6A5C-9F0E-23EC-B158A068DCA1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6641744" y="1646925"/>
            <a:ext cx="5093553" cy="2823789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>
            <a:lvl1pPr marL="251982" indent="-251982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7563" indent="-27358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0746" indent="-205185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Bosch Office Sans" pitchFamily="2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331" indent="-183586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78" b="1" dirty="0"/>
              <a:t>Tool Vendors</a:t>
            </a:r>
          </a:p>
          <a:p>
            <a:pPr marL="0" indent="0">
              <a:buNone/>
            </a:pPr>
            <a:endParaRPr lang="en-US" sz="1778" b="1" dirty="0"/>
          </a:p>
          <a:p>
            <a:pPr>
              <a:buSzPts val="1800"/>
              <a:buFont typeface="Wingdings" panose="05000000000000000000" pitchFamily="2" charset="2"/>
              <a:buChar char="§"/>
            </a:pPr>
            <a:r>
              <a:rPr lang="en-US" sz="1556" dirty="0"/>
              <a:t>have freedom to choose their licensing model</a:t>
            </a:r>
          </a:p>
          <a:p>
            <a:pPr>
              <a:buSzPts val="1800"/>
              <a:buFont typeface="Wingdings" panose="05000000000000000000" pitchFamily="2" charset="2"/>
              <a:buChar char="§"/>
            </a:pPr>
            <a:r>
              <a:rPr lang="en-US" sz="1556" dirty="0"/>
              <a:t>FMU import / export might be free</a:t>
            </a:r>
          </a:p>
          <a:p>
            <a:pPr>
              <a:buSzPts val="1800"/>
              <a:buFont typeface="Wingdings" panose="05000000000000000000" pitchFamily="2" charset="2"/>
              <a:buChar char="§"/>
            </a:pPr>
            <a:r>
              <a:rPr lang="en-US" sz="1556" dirty="0"/>
              <a:t>FMU export might require a license </a:t>
            </a:r>
            <a:br>
              <a:rPr lang="en-US" sz="1556" dirty="0"/>
            </a:br>
            <a:r>
              <a:rPr lang="en-US" sz="1556" dirty="0"/>
              <a:t>FMU might require runtime license (</a:t>
            </a:r>
            <a:r>
              <a:rPr lang="en-US" sz="1556" dirty="0" err="1"/>
              <a:t>FlexLMSee</a:t>
            </a:r>
            <a:r>
              <a:rPr lang="en-US" sz="1556" dirty="0"/>
              <a:t> also</a:t>
            </a:r>
          </a:p>
          <a:p>
            <a:pPr>
              <a:buSzPts val="1800"/>
              <a:buFont typeface="Wingdings" panose="05000000000000000000" pitchFamily="2" charset="2"/>
              <a:buChar char="§"/>
            </a:pPr>
            <a:r>
              <a:rPr lang="en-US" sz="1556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License conditions</a:t>
            </a:r>
            <a:r>
              <a:rPr lang="en-US" sz="1556" dirty="0"/>
              <a:t> and </a:t>
            </a:r>
            <a:r>
              <a:rPr lang="en-US" sz="1556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legal aspects</a:t>
            </a:r>
            <a:endParaRPr lang="en-US" sz="1556" dirty="0"/>
          </a:p>
          <a:p>
            <a:pPr>
              <a:buSzPts val="1800"/>
              <a:buFont typeface="Wingdings" panose="05000000000000000000" pitchFamily="2" charset="2"/>
              <a:buChar char="§"/>
            </a:pPr>
            <a:endParaRPr lang="en-US" sz="1556" dirty="0"/>
          </a:p>
          <a:p>
            <a:pPr>
              <a:buSzPts val="1800"/>
              <a:buFont typeface="Wingdings" panose="05000000000000000000" pitchFamily="2" charset="2"/>
              <a:buChar char="§"/>
            </a:pPr>
            <a:endParaRPr lang="en-US" sz="1556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pPr>
            <a:r>
              <a:rPr lang="en-US" sz="1556" dirty="0"/>
              <a:t>Layered Standards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pPr>
            <a:r>
              <a:rPr lang="en-US" sz="1556" dirty="0"/>
              <a:t>(domain specific extensions </a:t>
            </a:r>
            <a:r>
              <a:rPr lang="en-US" sz="1556" dirty="0" err="1"/>
              <a:t>ot</a:t>
            </a:r>
            <a:r>
              <a:rPr lang="en-US" sz="1556" dirty="0"/>
              <a:t> the FMI Standard</a:t>
            </a:r>
          </a:p>
        </p:txBody>
      </p:sp>
    </p:spTree>
    <p:extLst>
      <p:ext uri="{BB962C8B-B14F-4D97-AF65-F5344CB8AC3E}">
        <p14:creationId xmlns:p14="http://schemas.microsoft.com/office/powerpoint/2010/main" val="1774195203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A23CE6-8D9B-42EF-8D96-7FBDB33E9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FMI: Simpler „</a:t>
            </a:r>
            <a:r>
              <a:rPr lang="de-DE" dirty="0" err="1"/>
              <a:t>Plumbing</a:t>
            </a:r>
            <a:r>
              <a:rPr lang="de-DE" dirty="0"/>
              <a:t>“ </a:t>
            </a:r>
            <a:r>
              <a:rPr lang="de-DE" dirty="0" err="1"/>
              <a:t>for</a:t>
            </a:r>
            <a:r>
              <a:rPr lang="de-DE" dirty="0"/>
              <a:t> Simulation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10A26051-B97E-4489-AA8E-C22F9DDCA4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3392" y="1497013"/>
            <a:ext cx="5809776" cy="4513262"/>
          </a:xfrm>
        </p:spPr>
        <p:txBody>
          <a:bodyPr/>
          <a:lstStyle/>
          <a:p>
            <a:pPr lvl="1"/>
            <a:r>
              <a:rPr lang="en-US" sz="2000" dirty="0"/>
              <a:t>FMI for Model Exchange:</a:t>
            </a:r>
            <a:br>
              <a:rPr lang="en-US" sz="2000" dirty="0"/>
            </a:br>
            <a:r>
              <a:rPr lang="en-US" sz="2000" dirty="0"/>
              <a:t>How to connect systems of equations (ODEs)</a:t>
            </a:r>
          </a:p>
          <a:p>
            <a:pPr lvl="1"/>
            <a:r>
              <a:rPr lang="en-US" sz="2000" dirty="0"/>
              <a:t>FMI for Co-Simulation:</a:t>
            </a:r>
            <a:br>
              <a:rPr lang="en-US" sz="2000" dirty="0"/>
            </a:br>
            <a:r>
              <a:rPr lang="en-US" sz="2000" dirty="0"/>
              <a:t>How to connect “any” model or tool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Decouple Know-How between producers and users of FMUs</a:t>
            </a:r>
          </a:p>
          <a:p>
            <a:pPr lvl="1"/>
            <a:r>
              <a:rPr lang="en-US" sz="2000" dirty="0"/>
              <a:t>Decouple know-how between different brands engineers and software programmers</a:t>
            </a:r>
          </a:p>
          <a:p>
            <a:pPr lvl="1"/>
            <a:r>
              <a:rPr lang="en-US" sz="2000" dirty="0"/>
              <a:t>Massive Re-use of modelling investment</a:t>
            </a:r>
          </a:p>
          <a:p>
            <a:pPr lvl="1"/>
            <a:r>
              <a:rPr lang="en-US" sz="2000" dirty="0"/>
              <a:t>Many new use-cases are now viable</a:t>
            </a:r>
          </a:p>
          <a:p>
            <a:pPr lvl="1"/>
            <a:r>
              <a:rPr lang="en-US" sz="2000" dirty="0"/>
              <a:t>150+ tools now support FMI:</a:t>
            </a:r>
            <a:br>
              <a:rPr lang="en-US" sz="2000" dirty="0"/>
            </a:br>
            <a:r>
              <a:rPr lang="en-US" sz="2000" dirty="0"/>
              <a:t>See: </a:t>
            </a:r>
            <a:r>
              <a:rPr lang="en-US" sz="2000" u="sng" dirty="0">
                <a:solidFill>
                  <a:schemeClr val="bg2">
                    <a:lumMod val="60000"/>
                    <a:lumOff val="40000"/>
                  </a:schemeClr>
                </a:solidFill>
              </a:rPr>
              <a:t>fmi-standard.org/tools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BDDE764-DB13-49A4-B831-32776839BA65}"/>
              </a:ext>
            </a:extLst>
          </p:cNvPr>
          <p:cNvSpPr txBox="1"/>
          <p:nvPr/>
        </p:nvSpPr>
        <p:spPr>
          <a:xfrm>
            <a:off x="9056319" y="5970766"/>
            <a:ext cx="26805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hlinkClick r:id="rId2"/>
              </a:rPr>
              <a:t>https://fmi-standard.org/</a:t>
            </a:r>
            <a:endParaRPr lang="de-DE" dirty="0"/>
          </a:p>
        </p:txBody>
      </p:sp>
      <p:pic>
        <p:nvPicPr>
          <p:cNvPr id="16" name="Grafik 10">
            <a:extLst>
              <a:ext uri="{FF2B5EF4-FFF2-40B4-BE49-F238E27FC236}">
                <a16:creationId xmlns:a16="http://schemas.microsoft.com/office/drawing/2014/main" id="{94A37C8B-2F4F-4C7B-9B36-5FDDDB5AB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827" y="2968856"/>
            <a:ext cx="1379538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rafik 11">
            <a:extLst>
              <a:ext uri="{FF2B5EF4-FFF2-40B4-BE49-F238E27FC236}">
                <a16:creationId xmlns:a16="http://schemas.microsoft.com/office/drawing/2014/main" id="{8B7DE076-34C4-4DE0-8C75-9D26FF07A8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4754" y="2873322"/>
            <a:ext cx="1524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C677FF7-FD3D-4E79-89DB-4D4BCEF1DD1B}"/>
              </a:ext>
            </a:extLst>
          </p:cNvPr>
          <p:cNvSpPr/>
          <p:nvPr/>
        </p:nvSpPr>
        <p:spPr bwMode="auto">
          <a:xfrm>
            <a:off x="8850028" y="3513747"/>
            <a:ext cx="941695" cy="541361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0000" tIns="46800" rIns="36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120C80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110680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0640466-FD7D-F25F-4A23-FBC2796D8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FMU for Model Exchange vs. Co-Simulation (FMI 2.0)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D5D7BE8-069F-8595-16D9-3515A36232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Model Exchange (ME)</a:t>
            </a:r>
          </a:p>
          <a:p>
            <a:pPr lvl="1"/>
            <a:r>
              <a:rPr lang="en-US" sz="1600" u="sng" dirty="0"/>
              <a:t>Importing</a:t>
            </a:r>
            <a:r>
              <a:rPr lang="en-US" sz="1600" dirty="0"/>
              <a:t> tool provides the solver.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Pros:</a:t>
            </a:r>
          </a:p>
          <a:p>
            <a:pPr lvl="2"/>
            <a:r>
              <a:rPr lang="en-US" sz="1400" dirty="0"/>
              <a:t>Typically more stable as the solver gets direct access to the entire set of equations (internal modules and FMUs).</a:t>
            </a:r>
          </a:p>
          <a:p>
            <a:pPr lvl="1"/>
            <a:r>
              <a:rPr lang="en-US" sz="1600" dirty="0"/>
              <a:t>Cons:</a:t>
            </a:r>
          </a:p>
          <a:p>
            <a:pPr lvl="2"/>
            <a:r>
              <a:rPr lang="en-US" sz="1400" dirty="0"/>
              <a:t>Importing tool must have rich set of solvers that are able to properly handle the imported FMU (stiff, variable step size, event handling, parse,…).</a:t>
            </a:r>
          </a:p>
          <a:p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10E92F1-37BE-ED3B-DD8B-53273929A7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Co-Simulation (CS)</a:t>
            </a:r>
          </a:p>
          <a:p>
            <a:pPr lvl="1"/>
            <a:r>
              <a:rPr lang="en-US" sz="1600" u="sng" dirty="0"/>
              <a:t>Exporting</a:t>
            </a:r>
            <a:r>
              <a:rPr lang="en-US" sz="1600" dirty="0"/>
              <a:t> tool provides the solver.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Pros:</a:t>
            </a:r>
          </a:p>
          <a:p>
            <a:pPr lvl="2"/>
            <a:r>
              <a:rPr lang="en-US" sz="1400" dirty="0"/>
              <a:t>Exporting tool can apply the most appropriate solver.</a:t>
            </a:r>
          </a:p>
          <a:p>
            <a:pPr lvl="2"/>
            <a:r>
              <a:rPr lang="en-US" sz="1400" dirty="0"/>
              <a:t>Typically faster for large systems.</a:t>
            </a:r>
          </a:p>
          <a:p>
            <a:pPr lvl="2"/>
            <a:r>
              <a:rPr lang="en-US" sz="1400" dirty="0"/>
              <a:t>Well suited for parallelization and multi-rate integration.</a:t>
            </a:r>
          </a:p>
          <a:p>
            <a:pPr lvl="1"/>
            <a:r>
              <a:rPr lang="en-US" sz="1600" dirty="0"/>
              <a:t>Cons:</a:t>
            </a:r>
          </a:p>
          <a:p>
            <a:pPr lvl="2"/>
            <a:r>
              <a:rPr lang="en-US" sz="1400" dirty="0"/>
              <a:t>Numerical stability cannot be guaranteed.</a:t>
            </a:r>
          </a:p>
          <a:p>
            <a:pPr lvl="2"/>
            <a:r>
              <a:rPr lang="en-US" sz="1400" dirty="0"/>
              <a:t>Performance depends on master algorithm (communication step size, events, interpolation).</a:t>
            </a:r>
          </a:p>
          <a:p>
            <a:pPr lvl="2"/>
            <a:r>
              <a:rPr lang="en-US" sz="1400" dirty="0"/>
              <a:t>Master algorithm depends on the maturity of the FMUs.</a:t>
            </a:r>
          </a:p>
          <a:p>
            <a:endParaRPr lang="en-US" dirty="0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4C1394F6-97E4-0EFF-BBDB-EFEC468D28F4}"/>
              </a:ext>
            </a:extLst>
          </p:cNvPr>
          <p:cNvGrpSpPr>
            <a:grpSpLocks/>
          </p:cNvGrpSpPr>
          <p:nvPr/>
        </p:nvGrpSpPr>
        <p:grpSpPr bwMode="auto">
          <a:xfrm>
            <a:off x="871439" y="2385233"/>
            <a:ext cx="4080925" cy="776311"/>
            <a:chOff x="3289" y="1842"/>
            <a:chExt cx="2313" cy="440"/>
          </a:xfrm>
        </p:grpSpPr>
        <p:grpSp>
          <p:nvGrpSpPr>
            <p:cNvPr id="7" name="Group 5">
              <a:extLst>
                <a:ext uri="{FF2B5EF4-FFF2-40B4-BE49-F238E27FC236}">
                  <a16:creationId xmlns:a16="http://schemas.microsoft.com/office/drawing/2014/main" id="{91F0AE69-14AE-B207-9CC9-AD7ADB5B69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9" y="1842"/>
              <a:ext cx="1460" cy="440"/>
              <a:chOff x="497" y="1549"/>
              <a:chExt cx="1460" cy="440"/>
            </a:xfrm>
          </p:grpSpPr>
          <p:grpSp>
            <p:nvGrpSpPr>
              <p:cNvPr id="17" name="Group 6">
                <a:extLst>
                  <a:ext uri="{FF2B5EF4-FFF2-40B4-BE49-F238E27FC236}">
                    <a16:creationId xmlns:a16="http://schemas.microsoft.com/office/drawing/2014/main" id="{B1E1A489-914B-98A5-4945-38033B1BC7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7" y="1549"/>
                <a:ext cx="1179" cy="440"/>
                <a:chOff x="2267" y="1201"/>
                <a:chExt cx="1179" cy="440"/>
              </a:xfrm>
            </p:grpSpPr>
            <p:sp>
              <p:nvSpPr>
                <p:cNvPr id="22" name="Text Box 7">
                  <a:extLst>
                    <a:ext uri="{FF2B5EF4-FFF2-40B4-BE49-F238E27FC236}">
                      <a16:creationId xmlns:a16="http://schemas.microsoft.com/office/drawing/2014/main" id="{C42EFEF0-FE0E-648E-B470-F7C0C4166C8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67" y="1201"/>
                  <a:ext cx="1179" cy="440"/>
                </a:xfrm>
                <a:prstGeom prst="rect">
                  <a:avLst/>
                </a:prstGeom>
                <a:solidFill>
                  <a:srgbClr val="BDCCD5"/>
                </a:solidFill>
                <a:ln w="9525">
                  <a:solidFill>
                    <a:srgbClr val="5C7F9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 fontAlgn="auto">
                    <a:spcBef>
                      <a:spcPct val="50000"/>
                    </a:spcBef>
                    <a:spcAft>
                      <a:spcPts val="0"/>
                    </a:spcAft>
                    <a:defRPr/>
                  </a:pPr>
                  <a:r>
                    <a:rPr lang="en-US" sz="1778" kern="0" dirty="0">
                      <a:solidFill>
                        <a:srgbClr val="5C7F92"/>
                      </a:solidFill>
                      <a:latin typeface="Arial" charset="0"/>
                      <a:ea typeface="Arial Unicode MS" pitchFamily="34" charset="-128"/>
                      <a:cs typeface="Arial Unicode MS" pitchFamily="34" charset="-128"/>
                    </a:rPr>
                    <a:t>Tool</a:t>
                  </a:r>
                </a:p>
                <a:p>
                  <a:pPr algn="ctr" fontAlgn="auto">
                    <a:spcBef>
                      <a:spcPct val="50000"/>
                    </a:spcBef>
                    <a:spcAft>
                      <a:spcPts val="0"/>
                    </a:spcAft>
                    <a:defRPr/>
                  </a:pPr>
                  <a:endParaRPr lang="en-US" sz="1778" kern="0" dirty="0">
                    <a:solidFill>
                      <a:srgbClr val="F9E300"/>
                    </a:solidFill>
                    <a:latin typeface="Arial" charset="0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23" name="Text Box 8">
                  <a:extLst>
                    <a:ext uri="{FF2B5EF4-FFF2-40B4-BE49-F238E27FC236}">
                      <a16:creationId xmlns:a16="http://schemas.microsoft.com/office/drawing/2014/main" id="{3E059BEF-D435-1B90-B4EB-44C96355018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856" y="1427"/>
                  <a:ext cx="544" cy="169"/>
                </a:xfrm>
                <a:prstGeom prst="rect">
                  <a:avLst/>
                </a:prstGeom>
                <a:solidFill>
                  <a:srgbClr val="5C7F92"/>
                </a:solidFill>
                <a:ln w="9525">
                  <a:solidFill>
                    <a:srgbClr val="5C7F9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 fontAlgn="auto">
                    <a:spcBef>
                      <a:spcPct val="50000"/>
                    </a:spcBef>
                    <a:spcAft>
                      <a:spcPts val="0"/>
                    </a:spcAft>
                    <a:defRPr/>
                  </a:pPr>
                  <a:r>
                    <a:rPr lang="en-US" sz="1334" kern="0" dirty="0">
                      <a:solidFill>
                        <a:srgbClr val="FFFFFF"/>
                      </a:solidFill>
                      <a:latin typeface="Arial" charset="0"/>
                      <a:ea typeface="Arial Unicode MS" pitchFamily="34" charset="-128"/>
                      <a:cs typeface="Arial Unicode MS" pitchFamily="34" charset="-128"/>
                    </a:rPr>
                    <a:t>Solver</a:t>
                  </a:r>
                </a:p>
              </p:txBody>
            </p:sp>
            <p:pic>
              <p:nvPicPr>
                <p:cNvPr id="24" name="Picture 19" descr="dialogs">
                  <a:extLst>
                    <a:ext uri="{FF2B5EF4-FFF2-40B4-BE49-F238E27FC236}">
                      <a16:creationId xmlns:a16="http://schemas.microsoft.com/office/drawing/2014/main" id="{EB85F49D-85E1-8C32-7DD6-B2F0EB6DBEF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41" y="1214"/>
                  <a:ext cx="201" cy="20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8" name="Group 10">
                <a:extLst>
                  <a:ext uri="{FF2B5EF4-FFF2-40B4-BE49-F238E27FC236}">
                    <a16:creationId xmlns:a16="http://schemas.microsoft.com/office/drawing/2014/main" id="{B0AF4E7F-ECEF-1278-6DA0-8BC2458844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82" y="1685"/>
                <a:ext cx="275" cy="181"/>
                <a:chOff x="3110" y="3461"/>
                <a:chExt cx="275" cy="181"/>
              </a:xfrm>
            </p:grpSpPr>
            <p:cxnSp>
              <p:nvCxnSpPr>
                <p:cNvPr id="19" name="AutoShape 11">
                  <a:extLst>
                    <a:ext uri="{FF2B5EF4-FFF2-40B4-BE49-F238E27FC236}">
                      <a16:creationId xmlns:a16="http://schemas.microsoft.com/office/drawing/2014/main" id="{A19EE450-4346-D78E-E098-8215CBF1A8AC}"/>
                    </a:ext>
                  </a:extLst>
                </p:cNvPr>
                <p:cNvCxnSpPr>
                  <a:cxnSpLocks noChangeShapeType="1"/>
                  <a:endCxn id="20" idx="2"/>
                </p:cNvCxnSpPr>
                <p:nvPr/>
              </p:nvCxnSpPr>
              <p:spPr bwMode="auto">
                <a:xfrm>
                  <a:off x="3110" y="3551"/>
                  <a:ext cx="116" cy="0"/>
                </a:xfrm>
                <a:prstGeom prst="straightConnector1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20" name="Oval 12">
                  <a:extLst>
                    <a:ext uri="{FF2B5EF4-FFF2-40B4-BE49-F238E27FC236}">
                      <a16:creationId xmlns:a16="http://schemas.microsoft.com/office/drawing/2014/main" id="{EBEB3BB5-0ED3-68BF-2A3A-7CB41567CE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5" y="3483"/>
                  <a:ext cx="136" cy="136"/>
                </a:xfrm>
                <a:prstGeom prst="ellipse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778" kern="0" dirty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1" name="Rectangle 13">
                  <a:extLst>
                    <a:ext uri="{FF2B5EF4-FFF2-40B4-BE49-F238E27FC236}">
                      <a16:creationId xmlns:a16="http://schemas.microsoft.com/office/drawing/2014/main" id="{88624483-04D6-B42E-3AB2-E790D69B99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11" y="3461"/>
                  <a:ext cx="74" cy="18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accent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778" kern="0" dirty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</p:grpSp>
        </p:grpSp>
        <p:grpSp>
          <p:nvGrpSpPr>
            <p:cNvPr id="8" name="Group 14">
              <a:extLst>
                <a:ext uri="{FF2B5EF4-FFF2-40B4-BE49-F238E27FC236}">
                  <a16:creationId xmlns:a16="http://schemas.microsoft.com/office/drawing/2014/main" id="{02D23E3F-56BC-E656-ADB1-C6F945C558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87" y="1842"/>
              <a:ext cx="915" cy="440"/>
              <a:chOff x="3539" y="2316"/>
              <a:chExt cx="915" cy="440"/>
            </a:xfrm>
          </p:grpSpPr>
          <p:grpSp>
            <p:nvGrpSpPr>
              <p:cNvPr id="9" name="Group 15">
                <a:extLst>
                  <a:ext uri="{FF2B5EF4-FFF2-40B4-BE49-F238E27FC236}">
                    <a16:creationId xmlns:a16="http://schemas.microsoft.com/office/drawing/2014/main" id="{FD253E28-DF57-C67B-AB18-35715871B1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15" y="2316"/>
                <a:ext cx="639" cy="440"/>
                <a:chOff x="1973" y="3223"/>
                <a:chExt cx="639" cy="440"/>
              </a:xfrm>
            </p:grpSpPr>
            <p:grpSp>
              <p:nvGrpSpPr>
                <p:cNvPr id="13" name="Group 16">
                  <a:extLst>
                    <a:ext uri="{FF2B5EF4-FFF2-40B4-BE49-F238E27FC236}">
                      <a16:creationId xmlns:a16="http://schemas.microsoft.com/office/drawing/2014/main" id="{B2A0F366-4A12-6885-0E65-9D472B6BB56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973" y="3223"/>
                  <a:ext cx="639" cy="440"/>
                  <a:chOff x="3299" y="3361"/>
                  <a:chExt cx="639" cy="440"/>
                </a:xfrm>
              </p:grpSpPr>
              <p:sp>
                <p:nvSpPr>
                  <p:cNvPr id="15" name="Text Box 17">
                    <a:extLst>
                      <a:ext uri="{FF2B5EF4-FFF2-40B4-BE49-F238E27FC236}">
                        <a16:creationId xmlns:a16="http://schemas.microsoft.com/office/drawing/2014/main" id="{BFCFCC8A-2C5F-F66D-B1B1-4AA1A5E3249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99" y="3361"/>
                    <a:ext cx="639" cy="440"/>
                  </a:xfrm>
                  <a:prstGeom prst="rect">
                    <a:avLst/>
                  </a:prstGeom>
                  <a:solidFill>
                    <a:srgbClr val="BDCCD5"/>
                  </a:solidFill>
                  <a:ln w="9525">
                    <a:solidFill>
                      <a:srgbClr val="5C7F92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algn="ctr"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778" kern="0" dirty="0">
                        <a:solidFill>
                          <a:srgbClr val="5C7F92"/>
                        </a:solidFill>
                        <a:latin typeface="Arial" charset="0"/>
                        <a:ea typeface="Arial Unicode MS" pitchFamily="34" charset="-128"/>
                        <a:cs typeface="Arial Unicode MS" pitchFamily="34" charset="-128"/>
                      </a:rPr>
                      <a:t>FMU</a:t>
                    </a:r>
                  </a:p>
                  <a:p>
                    <a:pPr algn="ctr"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endParaRPr lang="en-US" sz="1778" kern="0" dirty="0">
                      <a:solidFill>
                        <a:srgbClr val="F9E300"/>
                      </a:solidFill>
                      <a:latin typeface="Arial" charset="0"/>
                      <a:ea typeface="Arial Unicode MS" pitchFamily="34" charset="-128"/>
                      <a:cs typeface="Arial Unicode MS" pitchFamily="34" charset="-128"/>
                    </a:endParaRPr>
                  </a:p>
                </p:txBody>
              </p:sp>
              <p:sp>
                <p:nvSpPr>
                  <p:cNvPr id="16" name="Text Box 18">
                    <a:extLst>
                      <a:ext uri="{FF2B5EF4-FFF2-40B4-BE49-F238E27FC236}">
                        <a16:creationId xmlns:a16="http://schemas.microsoft.com/office/drawing/2014/main" id="{B87A3A01-46B7-33AA-326B-7C29745A37A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43" y="3587"/>
                    <a:ext cx="544" cy="169"/>
                  </a:xfrm>
                  <a:prstGeom prst="rect">
                    <a:avLst/>
                  </a:prstGeom>
                  <a:solidFill>
                    <a:srgbClr val="E30916"/>
                  </a:solidFill>
                  <a:ln w="9525">
                    <a:solidFill>
                      <a:srgbClr val="5C7F92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algn="ctr"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334" kern="0" dirty="0">
                        <a:solidFill>
                          <a:srgbClr val="FFFFFF"/>
                        </a:solidFill>
                        <a:latin typeface="Arial" charset="0"/>
                        <a:ea typeface="Arial Unicode MS" pitchFamily="34" charset="-128"/>
                        <a:cs typeface="Arial Unicode MS" pitchFamily="34" charset="-128"/>
                      </a:rPr>
                      <a:t>Model</a:t>
                    </a:r>
                  </a:p>
                </p:txBody>
              </p:sp>
            </p:grpSp>
            <p:pic>
              <p:nvPicPr>
                <p:cNvPr id="14" name="Picture 25" descr="exec">
                  <a:extLst>
                    <a:ext uri="{FF2B5EF4-FFF2-40B4-BE49-F238E27FC236}">
                      <a16:creationId xmlns:a16="http://schemas.microsoft.com/office/drawing/2014/main" id="{1D2BCCB5-89D1-7DC1-983F-CAAEF6B4F7A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1984" y="3246"/>
                  <a:ext cx="169" cy="1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0" name="Group 20">
                <a:extLst>
                  <a:ext uri="{FF2B5EF4-FFF2-40B4-BE49-F238E27FC236}">
                    <a16:creationId xmlns:a16="http://schemas.microsoft.com/office/drawing/2014/main" id="{5AF6A380-3B06-2376-95F5-1EF8A677D29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39" y="2470"/>
                <a:ext cx="268" cy="136"/>
                <a:chOff x="1524" y="3173"/>
                <a:chExt cx="268" cy="136"/>
              </a:xfrm>
            </p:grpSpPr>
            <p:cxnSp>
              <p:nvCxnSpPr>
                <p:cNvPr id="11" name="AutoShape 21">
                  <a:extLst>
                    <a:ext uri="{FF2B5EF4-FFF2-40B4-BE49-F238E27FC236}">
                      <a16:creationId xmlns:a16="http://schemas.microsoft.com/office/drawing/2014/main" id="{D1A4E0D0-D615-2487-68E6-E55374DA1C91}"/>
                    </a:ext>
                  </a:extLst>
                </p:cNvPr>
                <p:cNvCxnSpPr>
                  <a:cxnSpLocks noChangeShapeType="1"/>
                  <a:stCxn id="12" idx="6"/>
                </p:cNvCxnSpPr>
                <p:nvPr/>
              </p:nvCxnSpPr>
              <p:spPr bwMode="auto">
                <a:xfrm>
                  <a:off x="1669" y="3241"/>
                  <a:ext cx="123" cy="0"/>
                </a:xfrm>
                <a:prstGeom prst="straightConnector1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2" name="Oval 22">
                  <a:extLst>
                    <a:ext uri="{FF2B5EF4-FFF2-40B4-BE49-F238E27FC236}">
                      <a16:creationId xmlns:a16="http://schemas.microsoft.com/office/drawing/2014/main" id="{75F1E963-D134-77F0-6FEB-7119C362F6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24" y="3173"/>
                  <a:ext cx="136" cy="136"/>
                </a:xfrm>
                <a:prstGeom prst="ellipse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778" kern="0" dirty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</p:grpSp>
        </p:grpSp>
      </p:grpSp>
      <p:grpSp>
        <p:nvGrpSpPr>
          <p:cNvPr id="25" name="Group 23">
            <a:extLst>
              <a:ext uri="{FF2B5EF4-FFF2-40B4-BE49-F238E27FC236}">
                <a16:creationId xmlns:a16="http://schemas.microsoft.com/office/drawing/2014/main" id="{46C3DBDB-FDC6-2766-A525-A458D08CA5C7}"/>
              </a:ext>
            </a:extLst>
          </p:cNvPr>
          <p:cNvGrpSpPr>
            <a:grpSpLocks/>
          </p:cNvGrpSpPr>
          <p:nvPr/>
        </p:nvGrpSpPr>
        <p:grpSpPr bwMode="auto">
          <a:xfrm>
            <a:off x="6489373" y="2179687"/>
            <a:ext cx="4080925" cy="1187402"/>
            <a:chOff x="3289" y="3385"/>
            <a:chExt cx="2313" cy="673"/>
          </a:xfrm>
        </p:grpSpPr>
        <p:grpSp>
          <p:nvGrpSpPr>
            <p:cNvPr id="26" name="Group 24">
              <a:extLst>
                <a:ext uri="{FF2B5EF4-FFF2-40B4-BE49-F238E27FC236}">
                  <a16:creationId xmlns:a16="http://schemas.microsoft.com/office/drawing/2014/main" id="{A96BC7F3-2A07-A198-D5D8-908E997B5A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9" y="3501"/>
              <a:ext cx="1460" cy="440"/>
              <a:chOff x="497" y="2066"/>
              <a:chExt cx="1460" cy="440"/>
            </a:xfrm>
          </p:grpSpPr>
          <p:grpSp>
            <p:nvGrpSpPr>
              <p:cNvPr id="36" name="Group 25">
                <a:extLst>
                  <a:ext uri="{FF2B5EF4-FFF2-40B4-BE49-F238E27FC236}">
                    <a16:creationId xmlns:a16="http://schemas.microsoft.com/office/drawing/2014/main" id="{3364999D-56B5-34C2-BDAA-511AA897A5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7" y="2066"/>
                <a:ext cx="1179" cy="440"/>
                <a:chOff x="3389" y="1669"/>
                <a:chExt cx="1179" cy="440"/>
              </a:xfrm>
            </p:grpSpPr>
            <p:sp>
              <p:nvSpPr>
                <p:cNvPr id="42" name="Text Box 26">
                  <a:extLst>
                    <a:ext uri="{FF2B5EF4-FFF2-40B4-BE49-F238E27FC236}">
                      <a16:creationId xmlns:a16="http://schemas.microsoft.com/office/drawing/2014/main" id="{29812332-699D-5E1A-B0F4-7AC0B339042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89" y="1669"/>
                  <a:ext cx="1179" cy="440"/>
                </a:xfrm>
                <a:prstGeom prst="rect">
                  <a:avLst/>
                </a:prstGeom>
                <a:solidFill>
                  <a:srgbClr val="BDCCD5"/>
                </a:solidFill>
                <a:ln w="9525">
                  <a:solidFill>
                    <a:srgbClr val="5C7F9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 fontAlgn="auto">
                    <a:spcBef>
                      <a:spcPct val="50000"/>
                    </a:spcBef>
                    <a:spcAft>
                      <a:spcPts val="0"/>
                    </a:spcAft>
                    <a:defRPr/>
                  </a:pPr>
                  <a:r>
                    <a:rPr lang="en-US" sz="1778" kern="0" dirty="0">
                      <a:solidFill>
                        <a:srgbClr val="5C7F92"/>
                      </a:solidFill>
                      <a:latin typeface="Arial" charset="0"/>
                      <a:ea typeface="Arial Unicode MS" pitchFamily="34" charset="-128"/>
                      <a:cs typeface="Arial Unicode MS" pitchFamily="34" charset="-128"/>
                    </a:rPr>
                    <a:t>Tool</a:t>
                  </a:r>
                </a:p>
                <a:p>
                  <a:pPr algn="ctr" fontAlgn="auto">
                    <a:spcBef>
                      <a:spcPct val="50000"/>
                    </a:spcBef>
                    <a:spcAft>
                      <a:spcPts val="0"/>
                    </a:spcAft>
                    <a:defRPr/>
                  </a:pPr>
                  <a:endParaRPr lang="en-US" sz="1778" kern="0" dirty="0">
                    <a:solidFill>
                      <a:srgbClr val="F9E300"/>
                    </a:solidFill>
                    <a:latin typeface="Arial" charset="0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pic>
              <p:nvPicPr>
                <p:cNvPr id="43" name="Picture 19" descr="dialogs">
                  <a:extLst>
                    <a:ext uri="{FF2B5EF4-FFF2-40B4-BE49-F238E27FC236}">
                      <a16:creationId xmlns:a16="http://schemas.microsoft.com/office/drawing/2014/main" id="{35378EFD-CE41-4983-2CDF-09D6114DD56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63" y="1682"/>
                  <a:ext cx="201" cy="20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37" name="Group 28">
                <a:extLst>
                  <a:ext uri="{FF2B5EF4-FFF2-40B4-BE49-F238E27FC236}">
                    <a16:creationId xmlns:a16="http://schemas.microsoft.com/office/drawing/2014/main" id="{1EC654A4-0EE8-DBCA-38B3-DB8C567FA4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82" y="2195"/>
                <a:ext cx="275" cy="181"/>
                <a:chOff x="1310" y="3150"/>
                <a:chExt cx="275" cy="181"/>
              </a:xfrm>
            </p:grpSpPr>
            <p:cxnSp>
              <p:nvCxnSpPr>
                <p:cNvPr id="38" name="AutoShape 29">
                  <a:extLst>
                    <a:ext uri="{FF2B5EF4-FFF2-40B4-BE49-F238E27FC236}">
                      <a16:creationId xmlns:a16="http://schemas.microsoft.com/office/drawing/2014/main" id="{7D7E3454-1B28-A88E-82C2-8114D90C20AD}"/>
                    </a:ext>
                  </a:extLst>
                </p:cNvPr>
                <p:cNvCxnSpPr>
                  <a:cxnSpLocks noChangeShapeType="1"/>
                  <a:endCxn id="40" idx="2"/>
                </p:cNvCxnSpPr>
                <p:nvPr/>
              </p:nvCxnSpPr>
              <p:spPr bwMode="auto">
                <a:xfrm>
                  <a:off x="1310" y="3240"/>
                  <a:ext cx="116" cy="0"/>
                </a:xfrm>
                <a:prstGeom prst="straightConnector1">
                  <a:avLst/>
                </a:prstGeom>
                <a:noFill/>
                <a:ln w="28575">
                  <a:solidFill>
                    <a:srgbClr val="F84E5A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grpSp>
              <p:nvGrpSpPr>
                <p:cNvPr id="39" name="Group 30">
                  <a:extLst>
                    <a:ext uri="{FF2B5EF4-FFF2-40B4-BE49-F238E27FC236}">
                      <a16:creationId xmlns:a16="http://schemas.microsoft.com/office/drawing/2014/main" id="{6A1F22FD-266B-3615-9E56-2F7821B4B5E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35" y="3150"/>
                  <a:ext cx="150" cy="181"/>
                  <a:chOff x="3407" y="2944"/>
                  <a:chExt cx="150" cy="181"/>
                </a:xfrm>
              </p:grpSpPr>
              <p:sp>
                <p:nvSpPr>
                  <p:cNvPr id="40" name="Oval 31">
                    <a:extLst>
                      <a:ext uri="{FF2B5EF4-FFF2-40B4-BE49-F238E27FC236}">
                        <a16:creationId xmlns:a16="http://schemas.microsoft.com/office/drawing/2014/main" id="{64DD9B46-1EB3-726D-91B7-6658C49B466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07" y="2966"/>
                    <a:ext cx="136" cy="136"/>
                  </a:xfrm>
                  <a:prstGeom prst="ellipse">
                    <a:avLst/>
                  </a:prstGeom>
                  <a:noFill/>
                  <a:ln w="28575">
                    <a:solidFill>
                      <a:srgbClr val="F84E5A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778" kern="0" dirty="0">
                      <a:solidFill>
                        <a:sysClr val="windowText" lastClr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1" name="Rectangle 32">
                    <a:extLst>
                      <a:ext uri="{FF2B5EF4-FFF2-40B4-BE49-F238E27FC236}">
                        <a16:creationId xmlns:a16="http://schemas.microsoft.com/office/drawing/2014/main" id="{587EA4EC-535F-48F5-CC2F-0F25E01FC82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83" y="2944"/>
                    <a:ext cx="74" cy="181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778" kern="0" dirty="0">
                      <a:solidFill>
                        <a:sysClr val="windowText" lastClr="000000"/>
                      </a:solidFill>
                      <a:latin typeface="Arial" charset="0"/>
                    </a:endParaRPr>
                  </a:p>
                </p:txBody>
              </p:sp>
            </p:grpSp>
          </p:grpSp>
        </p:grpSp>
        <p:grpSp>
          <p:nvGrpSpPr>
            <p:cNvPr id="27" name="Group 33">
              <a:extLst>
                <a:ext uri="{FF2B5EF4-FFF2-40B4-BE49-F238E27FC236}">
                  <a16:creationId xmlns:a16="http://schemas.microsoft.com/office/drawing/2014/main" id="{4361C4EA-1BAF-3651-BAC8-6CA5969DC9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87" y="3385"/>
              <a:ext cx="915" cy="673"/>
              <a:chOff x="3539" y="1559"/>
              <a:chExt cx="915" cy="673"/>
            </a:xfrm>
          </p:grpSpPr>
          <p:grpSp>
            <p:nvGrpSpPr>
              <p:cNvPr id="28" name="Group 34">
                <a:extLst>
                  <a:ext uri="{FF2B5EF4-FFF2-40B4-BE49-F238E27FC236}">
                    <a16:creationId xmlns:a16="http://schemas.microsoft.com/office/drawing/2014/main" id="{AF7B1A22-4EDF-9C5B-26C9-CA515D1755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15" y="1559"/>
                <a:ext cx="639" cy="673"/>
                <a:chOff x="3557" y="2755"/>
                <a:chExt cx="639" cy="673"/>
              </a:xfrm>
            </p:grpSpPr>
            <p:sp>
              <p:nvSpPr>
                <p:cNvPr id="32" name="Text Box 35">
                  <a:extLst>
                    <a:ext uri="{FF2B5EF4-FFF2-40B4-BE49-F238E27FC236}">
                      <a16:creationId xmlns:a16="http://schemas.microsoft.com/office/drawing/2014/main" id="{2BF7AE1C-F635-46B6-6368-E412CA8ED7F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57" y="2755"/>
                  <a:ext cx="639" cy="673"/>
                </a:xfrm>
                <a:prstGeom prst="rect">
                  <a:avLst/>
                </a:prstGeom>
                <a:solidFill>
                  <a:srgbClr val="BDCCD5"/>
                </a:solidFill>
                <a:ln w="9525">
                  <a:solidFill>
                    <a:srgbClr val="5C7F9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 fontAlgn="auto">
                    <a:spcBef>
                      <a:spcPct val="50000"/>
                    </a:spcBef>
                    <a:spcAft>
                      <a:spcPts val="0"/>
                    </a:spcAft>
                    <a:defRPr/>
                  </a:pPr>
                  <a:r>
                    <a:rPr lang="en-US" sz="1778" kern="0" dirty="0">
                      <a:solidFill>
                        <a:srgbClr val="5C7F92"/>
                      </a:solidFill>
                      <a:latin typeface="Arial" charset="0"/>
                      <a:ea typeface="Arial Unicode MS" pitchFamily="34" charset="-128"/>
                      <a:cs typeface="Arial Unicode MS" pitchFamily="34" charset="-128"/>
                    </a:rPr>
                    <a:t>FMU</a:t>
                  </a:r>
                </a:p>
                <a:p>
                  <a:pPr algn="ctr" fontAlgn="auto">
                    <a:spcBef>
                      <a:spcPct val="50000"/>
                    </a:spcBef>
                    <a:spcAft>
                      <a:spcPts val="0"/>
                    </a:spcAft>
                    <a:defRPr/>
                  </a:pPr>
                  <a:endParaRPr lang="en-US" sz="1778" kern="0" dirty="0">
                    <a:solidFill>
                      <a:srgbClr val="5C7F92"/>
                    </a:solidFill>
                    <a:latin typeface="Arial" charset="0"/>
                    <a:ea typeface="Arial Unicode MS" pitchFamily="34" charset="-128"/>
                    <a:cs typeface="Arial Unicode MS" pitchFamily="34" charset="-128"/>
                  </a:endParaRPr>
                </a:p>
                <a:p>
                  <a:pPr algn="ctr" fontAlgn="auto">
                    <a:spcBef>
                      <a:spcPct val="50000"/>
                    </a:spcBef>
                    <a:spcAft>
                      <a:spcPts val="0"/>
                    </a:spcAft>
                    <a:defRPr/>
                  </a:pPr>
                  <a:endParaRPr lang="en-US" sz="1778" kern="0" dirty="0">
                    <a:solidFill>
                      <a:srgbClr val="F9E300"/>
                    </a:solidFill>
                    <a:latin typeface="Arial" charset="0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3" name="Text Box 36">
                  <a:extLst>
                    <a:ext uri="{FF2B5EF4-FFF2-40B4-BE49-F238E27FC236}">
                      <a16:creationId xmlns:a16="http://schemas.microsoft.com/office/drawing/2014/main" id="{1787A318-17A2-4D5F-B0D0-698965F52BD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01" y="2981"/>
                  <a:ext cx="544" cy="169"/>
                </a:xfrm>
                <a:prstGeom prst="rect">
                  <a:avLst/>
                </a:prstGeom>
                <a:solidFill>
                  <a:srgbClr val="E30916"/>
                </a:solidFill>
                <a:ln w="9525">
                  <a:solidFill>
                    <a:srgbClr val="5C7F9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 fontAlgn="auto">
                    <a:spcBef>
                      <a:spcPct val="50000"/>
                    </a:spcBef>
                    <a:spcAft>
                      <a:spcPts val="0"/>
                    </a:spcAft>
                    <a:defRPr/>
                  </a:pPr>
                  <a:r>
                    <a:rPr lang="en-US" sz="1334" kern="0" dirty="0">
                      <a:solidFill>
                        <a:srgbClr val="FFFFFF"/>
                      </a:solidFill>
                      <a:latin typeface="Arial" charset="0"/>
                      <a:ea typeface="Arial Unicode MS" pitchFamily="34" charset="-128"/>
                      <a:cs typeface="Arial Unicode MS" pitchFamily="34" charset="-128"/>
                    </a:rPr>
                    <a:t>Model</a:t>
                  </a:r>
                </a:p>
              </p:txBody>
            </p:sp>
            <p:sp>
              <p:nvSpPr>
                <p:cNvPr id="34" name="Text Box 37">
                  <a:extLst>
                    <a:ext uri="{FF2B5EF4-FFF2-40B4-BE49-F238E27FC236}">
                      <a16:creationId xmlns:a16="http://schemas.microsoft.com/office/drawing/2014/main" id="{BF12690D-CDB1-A25C-08FF-94056F365AD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01" y="3173"/>
                  <a:ext cx="544" cy="169"/>
                </a:xfrm>
                <a:prstGeom prst="rect">
                  <a:avLst/>
                </a:prstGeom>
                <a:solidFill>
                  <a:srgbClr val="5C7F92"/>
                </a:solidFill>
                <a:ln w="9525">
                  <a:solidFill>
                    <a:srgbClr val="5C7F9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 fontAlgn="auto">
                    <a:spcBef>
                      <a:spcPct val="50000"/>
                    </a:spcBef>
                    <a:spcAft>
                      <a:spcPts val="0"/>
                    </a:spcAft>
                    <a:defRPr/>
                  </a:pPr>
                  <a:r>
                    <a:rPr lang="en-US" sz="1334" kern="0" dirty="0">
                      <a:solidFill>
                        <a:srgbClr val="FFFFFF"/>
                      </a:solidFill>
                      <a:latin typeface="Arial" charset="0"/>
                      <a:ea typeface="Arial Unicode MS" pitchFamily="34" charset="-128"/>
                      <a:cs typeface="Arial Unicode MS" pitchFamily="34" charset="-128"/>
                    </a:rPr>
                    <a:t>Solver</a:t>
                  </a:r>
                </a:p>
              </p:txBody>
            </p:sp>
            <p:pic>
              <p:nvPicPr>
                <p:cNvPr id="35" name="Picture 25" descr="exec">
                  <a:extLst>
                    <a:ext uri="{FF2B5EF4-FFF2-40B4-BE49-F238E27FC236}">
                      <a16:creationId xmlns:a16="http://schemas.microsoft.com/office/drawing/2014/main" id="{3C8F32FD-2CEB-6BBC-9E72-22F1106764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62" y="2778"/>
                  <a:ext cx="169" cy="1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29" name="Group 39">
                <a:extLst>
                  <a:ext uri="{FF2B5EF4-FFF2-40B4-BE49-F238E27FC236}">
                    <a16:creationId xmlns:a16="http://schemas.microsoft.com/office/drawing/2014/main" id="{356C6916-8795-F5DC-E0B0-12725FC166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39" y="1826"/>
                <a:ext cx="268" cy="136"/>
                <a:chOff x="1524" y="3173"/>
                <a:chExt cx="268" cy="136"/>
              </a:xfrm>
            </p:grpSpPr>
            <p:cxnSp>
              <p:nvCxnSpPr>
                <p:cNvPr id="30" name="AutoShape 40">
                  <a:extLst>
                    <a:ext uri="{FF2B5EF4-FFF2-40B4-BE49-F238E27FC236}">
                      <a16:creationId xmlns:a16="http://schemas.microsoft.com/office/drawing/2014/main" id="{33F2AF19-2CCA-1071-04FD-0D84F63CB579}"/>
                    </a:ext>
                  </a:extLst>
                </p:cNvPr>
                <p:cNvCxnSpPr>
                  <a:cxnSpLocks noChangeShapeType="1"/>
                  <a:stCxn id="31" idx="6"/>
                </p:cNvCxnSpPr>
                <p:nvPr/>
              </p:nvCxnSpPr>
              <p:spPr bwMode="auto">
                <a:xfrm>
                  <a:off x="1669" y="3241"/>
                  <a:ext cx="123" cy="0"/>
                </a:xfrm>
                <a:prstGeom prst="straightConnector1">
                  <a:avLst/>
                </a:prstGeom>
                <a:noFill/>
                <a:ln w="28575">
                  <a:solidFill>
                    <a:srgbClr val="F84E5A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31" name="Oval 41">
                  <a:extLst>
                    <a:ext uri="{FF2B5EF4-FFF2-40B4-BE49-F238E27FC236}">
                      <a16:creationId xmlns:a16="http://schemas.microsoft.com/office/drawing/2014/main" id="{6E9F1B78-D0AB-4530-2D1E-F6B850BA9C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24" y="3173"/>
                  <a:ext cx="136" cy="136"/>
                </a:xfrm>
                <a:prstGeom prst="ellipse">
                  <a:avLst/>
                </a:prstGeom>
                <a:noFill/>
                <a:ln w="28575">
                  <a:solidFill>
                    <a:srgbClr val="F84E5A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778" kern="0" dirty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17188492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8DB9EA6-CAEC-4A0C-AE76-BFE3BE149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buClr>
                <a:schemeClr val="tx2"/>
              </a:buClr>
              <a:buNone/>
              <a:defRPr/>
            </a:pPr>
            <a:r>
              <a:rPr lang="en-US" dirty="0"/>
              <a:t>Digital Mock-up (DMU) for packaging is state of the art in industry:</a:t>
            </a:r>
          </a:p>
          <a:p>
            <a:pPr marL="285750" lvl="1" indent="-285750">
              <a:defRPr/>
            </a:pPr>
            <a:r>
              <a:rPr lang="en-US" dirty="0"/>
              <a:t>Suppliers deliver geometry of their components as CAD data</a:t>
            </a:r>
          </a:p>
          <a:p>
            <a:pPr marL="285750" lvl="1" indent="-285750">
              <a:defRPr/>
            </a:pPr>
            <a:r>
              <a:rPr lang="en-US" dirty="0"/>
              <a:t>OEMs assemble them to the whole virtual system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marL="0" lvl="1" indent="0">
              <a:buNone/>
              <a:defRPr/>
            </a:pPr>
            <a:r>
              <a:rPr lang="en-US" dirty="0"/>
              <a:t>Added value:</a:t>
            </a:r>
          </a:p>
          <a:p>
            <a:pPr marL="285750" lvl="1" indent="-285750">
              <a:defRPr/>
            </a:pPr>
            <a:r>
              <a:rPr lang="en-US" dirty="0"/>
              <a:t>Check consistency of parts</a:t>
            </a:r>
          </a:p>
          <a:p>
            <a:pPr marL="285750" lvl="1" indent="-285750">
              <a:defRPr/>
            </a:pPr>
            <a:r>
              <a:rPr lang="en-US" dirty="0"/>
              <a:t>Computation of design envelope</a:t>
            </a:r>
          </a:p>
          <a:p>
            <a:pPr marL="285750" lvl="1" indent="-285750">
              <a:defRPr/>
            </a:pPr>
            <a:r>
              <a:rPr lang="en-US" dirty="0"/>
              <a:t>Evaluation of </a:t>
            </a:r>
            <a:r>
              <a:rPr lang="en-US" dirty="0" err="1"/>
              <a:t>assemblability</a:t>
            </a:r>
            <a:r>
              <a:rPr lang="en-US" dirty="0"/>
              <a:t> and </a:t>
            </a:r>
            <a:r>
              <a:rPr lang="en-US" dirty="0" err="1"/>
              <a:t>disassemblability</a:t>
            </a:r>
            <a:endParaRPr lang="en-US" dirty="0"/>
          </a:p>
          <a:p>
            <a:pPr algn="ctr">
              <a:defRPr/>
            </a:pPr>
            <a:r>
              <a:rPr lang="en-US" b="1" dirty="0"/>
              <a:t>How to include behavior in mockup?</a:t>
            </a:r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929AACB-BBA9-4069-80F2-8A36F822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grpSp>
        <p:nvGrpSpPr>
          <p:cNvPr id="4" name="Gruppieren 2">
            <a:extLst>
              <a:ext uri="{FF2B5EF4-FFF2-40B4-BE49-F238E27FC236}">
                <a16:creationId xmlns:a16="http://schemas.microsoft.com/office/drawing/2014/main" id="{4D7E2E41-1220-404B-8F6C-ED4E492FE268}"/>
              </a:ext>
            </a:extLst>
          </p:cNvPr>
          <p:cNvGrpSpPr>
            <a:grpSpLocks/>
          </p:cNvGrpSpPr>
          <p:nvPr/>
        </p:nvGrpSpPr>
        <p:grpSpPr bwMode="auto">
          <a:xfrm>
            <a:off x="4568375" y="2411005"/>
            <a:ext cx="4368797" cy="2857681"/>
            <a:chOff x="3013710" y="2085023"/>
            <a:chExt cx="3213354" cy="230718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9212F5-1206-4318-A301-6A1C8B633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3710" y="2085023"/>
              <a:ext cx="3213354" cy="23071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feld 1">
              <a:extLst>
                <a:ext uri="{FF2B5EF4-FFF2-40B4-BE49-F238E27FC236}">
                  <a16:creationId xmlns:a16="http://schemas.microsoft.com/office/drawing/2014/main" id="{FCBE4E1F-C0A1-4A6C-9235-8C3D2F1E51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0560" y="4130601"/>
              <a:ext cx="1746504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Aft>
                  <a:spcPct val="30000"/>
                </a:spcAft>
                <a:buSzPct val="75000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Aft>
                  <a:spcPct val="30000"/>
                </a:spcAft>
                <a:buClr>
                  <a:srgbClr val="120C80"/>
                </a:buClr>
                <a:buSzPct val="100000"/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Aft>
                  <a:spcPct val="30000"/>
                </a:spcAft>
                <a:buClr>
                  <a:srgbClr val="120C80"/>
                </a:buClr>
                <a:buSzPct val="90000"/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6938">
                <a:spcAft>
                  <a:spcPct val="30000"/>
                </a:spcAft>
                <a:buClr>
                  <a:schemeClr val="bg2"/>
                </a:buClr>
                <a:buSzPct val="85000"/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Aft>
                  <a:spcPct val="30000"/>
                </a:spcAft>
                <a:buClr>
                  <a:schemeClr val="bg2"/>
                </a:buClr>
                <a:buSzPct val="75000"/>
                <a:buChar char="-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30000"/>
                </a:spcAft>
                <a:buClr>
                  <a:schemeClr val="bg2"/>
                </a:buClr>
                <a:buSzPct val="75000"/>
                <a:buChar char="-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30000"/>
                </a:spcAft>
                <a:buClr>
                  <a:schemeClr val="bg2"/>
                </a:buClr>
                <a:buSzPct val="75000"/>
                <a:buChar char="-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30000"/>
                </a:spcAft>
                <a:buClr>
                  <a:schemeClr val="bg2"/>
                </a:buClr>
                <a:buSzPct val="75000"/>
                <a:buChar char="-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30000"/>
                </a:spcAft>
                <a:buClr>
                  <a:schemeClr val="bg2"/>
                </a:buClr>
                <a:buSzPct val="75000"/>
                <a:buChar char="-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>
                <a:spcAft>
                  <a:spcPct val="0"/>
                </a:spcAft>
                <a:buSzTx/>
              </a:pPr>
              <a:r>
                <a:rPr lang="en-US" altLang="en-US" sz="900"/>
                <a:t>Source: Teraport GmbH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0178430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00E693B-E5F0-7661-0E56-6D9BE5089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>
                <a:solidFill>
                  <a:srgbClr val="000000"/>
                </a:solidFill>
              </a:rPr>
              <a:t>FMU implements FMI</a:t>
            </a:r>
          </a:p>
          <a:p>
            <a:r>
              <a:rPr lang="en-US" sz="1600" dirty="0">
                <a:solidFill>
                  <a:srgbClr val="000000"/>
                </a:solidFill>
              </a:rPr>
              <a:t>FMU = .zip-file with renamed file extension</a:t>
            </a:r>
          </a:p>
          <a:p>
            <a:r>
              <a:rPr lang="en-US" sz="1600" dirty="0">
                <a:solidFill>
                  <a:srgbClr val="000000"/>
                </a:solidFill>
              </a:rPr>
              <a:t>Must include modelDescription.xml (I/O description + some info)</a:t>
            </a:r>
          </a:p>
          <a:p>
            <a:r>
              <a:rPr lang="en-US" sz="1600" dirty="0">
                <a:solidFill>
                  <a:srgbClr val="000000"/>
                </a:solidFill>
              </a:rPr>
              <a:t>Must include at least one binary representation or source code</a:t>
            </a:r>
          </a:p>
          <a:p>
            <a:r>
              <a:rPr lang="en-US" sz="1600" dirty="0">
                <a:solidFill>
                  <a:srgbClr val="000000"/>
                </a:solidFill>
              </a:rPr>
              <a:t>Some optional content: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4B8C9B7-B14D-C397-C472-61D218C58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FMU Structure and Content</a:t>
            </a: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DC80065B-93FC-3F53-48C7-4865B4320054}"/>
              </a:ext>
            </a:extLst>
          </p:cNvPr>
          <p:cNvSpPr>
            <a:spLocks/>
          </p:cNvSpPr>
          <p:nvPr/>
        </p:nvSpPr>
        <p:spPr>
          <a:xfrm>
            <a:off x="9728506" y="1154855"/>
            <a:ext cx="1691640" cy="777240"/>
          </a:xfrm>
          <a:prstGeom prst="rect">
            <a:avLst/>
          </a:prstGeom>
          <a:solidFill>
            <a:scrgbClr r="0" g="0" b="0">
              <a:alpha val="0"/>
            </a:scrgbClr>
          </a:solidFill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17780" rIns="0" bIns="0" rtlCol="0" anchor="t">
            <a:normAutofit/>
          </a:bodyPr>
          <a:lstStyle/>
          <a:p>
            <a:pPr marL="0" marR="0" indent="0" defTabSz="914400" eaLnBrk="1" fontAlgn="auto" latinLnBrk="0" hangingPunct="1">
              <a:lnSpc>
                <a:spcPts val="900"/>
              </a:lnSpc>
              <a:buClrTx/>
              <a:buSzTx/>
              <a:buFontTx/>
              <a:buNone/>
              <a:tabLst/>
            </a:pPr>
            <a:endParaRPr kumimoji="0" lang="en-US" sz="550" b="0" i="0" u="none" strike="noStrike" kern="0" cap="none" normalizeH="0" baseline="0" noProof="0" dirty="0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30" name="Picture 907">
            <a:extLst>
              <a:ext uri="{FF2B5EF4-FFF2-40B4-BE49-F238E27FC236}">
                <a16:creationId xmlns:a16="http://schemas.microsoft.com/office/drawing/2014/main" id="{D71F4CA4-15A7-C966-63F7-022F44664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395" y="1680562"/>
            <a:ext cx="4100822" cy="26712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 Box 908">
            <a:extLst>
              <a:ext uri="{FF2B5EF4-FFF2-40B4-BE49-F238E27FC236}">
                <a16:creationId xmlns:a16="http://schemas.microsoft.com/office/drawing/2014/main" id="{5DE11D5B-A0CF-BDA0-110A-6AB438445F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5346" y="3394615"/>
            <a:ext cx="194675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dirty="0"/>
              <a:t>XML schema (.</a:t>
            </a:r>
            <a:r>
              <a:rPr lang="en-US" altLang="en-US" sz="1600" dirty="0" err="1"/>
              <a:t>xsd</a:t>
            </a:r>
            <a:r>
              <a:rPr lang="en-US" altLang="en-US" sz="1600" dirty="0"/>
              <a:t>)</a:t>
            </a:r>
          </a:p>
          <a:p>
            <a:pPr eaLnBrk="1" hangingPunct="1"/>
            <a:r>
              <a:rPr lang="en-US" altLang="en-US" sz="1600" dirty="0"/>
              <a:t>defined by the</a:t>
            </a:r>
          </a:p>
          <a:p>
            <a:pPr eaLnBrk="1" hangingPunct="1"/>
            <a:r>
              <a:rPr lang="en-US" altLang="en-US" sz="1600" dirty="0"/>
              <a:t>FMI specification</a:t>
            </a:r>
          </a:p>
        </p:txBody>
      </p:sp>
      <p:sp>
        <p:nvSpPr>
          <p:cNvPr id="32" name="Flowchart: Process 4453">
            <a:extLst>
              <a:ext uri="{FF2B5EF4-FFF2-40B4-BE49-F238E27FC236}">
                <a16:creationId xmlns:a16="http://schemas.microsoft.com/office/drawing/2014/main" id="{0D72A2D5-B0B0-D657-3FFB-DB0528B0E831}"/>
              </a:ext>
            </a:extLst>
          </p:cNvPr>
          <p:cNvSpPr/>
          <p:nvPr/>
        </p:nvSpPr>
        <p:spPr>
          <a:xfrm>
            <a:off x="3461340" y="5000124"/>
            <a:ext cx="6680053" cy="1259001"/>
          </a:xfrm>
          <a:prstGeom prst="flowChartProcess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.</a:t>
            </a:r>
            <a:r>
              <a:rPr kumimoji="0" lang="en-US" sz="66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fmu</a:t>
            </a:r>
            <a:endParaRPr kumimoji="0" lang="en-US" sz="6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3" name="Rectangle 4451">
            <a:extLst>
              <a:ext uri="{FF2B5EF4-FFF2-40B4-BE49-F238E27FC236}">
                <a16:creationId xmlns:a16="http://schemas.microsoft.com/office/drawing/2014/main" id="{2F27D796-7E47-5595-7A8E-6DE5CC4B9703}"/>
              </a:ext>
            </a:extLst>
          </p:cNvPr>
          <p:cNvSpPr/>
          <p:nvPr/>
        </p:nvSpPr>
        <p:spPr>
          <a:xfrm>
            <a:off x="3675405" y="5222180"/>
            <a:ext cx="1110954" cy="6751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model.dll</a:t>
            </a:r>
          </a:p>
        </p:txBody>
      </p:sp>
      <p:sp>
        <p:nvSpPr>
          <p:cNvPr id="34" name="Rectangle 934">
            <a:extLst>
              <a:ext uri="{FF2B5EF4-FFF2-40B4-BE49-F238E27FC236}">
                <a16:creationId xmlns:a16="http://schemas.microsoft.com/office/drawing/2014/main" id="{9D09EBAD-D01F-24FF-ED8F-3BB40976AFBF}"/>
              </a:ext>
            </a:extLst>
          </p:cNvPr>
          <p:cNvSpPr/>
          <p:nvPr/>
        </p:nvSpPr>
        <p:spPr>
          <a:xfrm>
            <a:off x="1270402" y="5222180"/>
            <a:ext cx="1110954" cy="6751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kern="0" dirty="0">
                <a:solidFill>
                  <a:srgbClr val="000000"/>
                </a:solidFill>
                <a:latin typeface="Bosch Office Sans"/>
              </a:rPr>
              <a:t>S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</a:rPr>
              <a:t>olver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</a:endParaRPr>
          </a:p>
        </p:txBody>
      </p:sp>
      <p:sp>
        <p:nvSpPr>
          <p:cNvPr id="35" name="Rectangle 935">
            <a:extLst>
              <a:ext uri="{FF2B5EF4-FFF2-40B4-BE49-F238E27FC236}">
                <a16:creationId xmlns:a16="http://schemas.microsoft.com/office/drawing/2014/main" id="{C08ED72F-B5E2-6050-E738-2AF85418DF4E}"/>
              </a:ext>
            </a:extLst>
          </p:cNvPr>
          <p:cNvSpPr/>
          <p:nvPr/>
        </p:nvSpPr>
        <p:spPr>
          <a:xfrm>
            <a:off x="1270402" y="3867991"/>
            <a:ext cx="1110954" cy="6751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GUI</a:t>
            </a:r>
          </a:p>
        </p:txBody>
      </p:sp>
      <p:cxnSp>
        <p:nvCxnSpPr>
          <p:cNvPr id="37" name="Straight Arrow Connector 4456">
            <a:extLst>
              <a:ext uri="{FF2B5EF4-FFF2-40B4-BE49-F238E27FC236}">
                <a16:creationId xmlns:a16="http://schemas.microsoft.com/office/drawing/2014/main" id="{83F7FA9F-CB8C-CFCE-39AE-8C73033693CC}"/>
              </a:ext>
            </a:extLst>
          </p:cNvPr>
          <p:cNvCxnSpPr>
            <a:stCxn id="35" idx="2"/>
            <a:endCxn id="34" idx="0"/>
          </p:cNvCxnSpPr>
          <p:nvPr/>
        </p:nvCxnSpPr>
        <p:spPr>
          <a:xfrm>
            <a:off x="1825879" y="4543118"/>
            <a:ext cx="0" cy="67906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4458">
            <a:extLst>
              <a:ext uri="{FF2B5EF4-FFF2-40B4-BE49-F238E27FC236}">
                <a16:creationId xmlns:a16="http://schemas.microsoft.com/office/drawing/2014/main" id="{7DB97529-43AE-30D8-5CF4-D5A6186BC8A8}"/>
              </a:ext>
            </a:extLst>
          </p:cNvPr>
          <p:cNvCxnSpPr>
            <a:stCxn id="34" idx="3"/>
            <a:endCxn id="33" idx="1"/>
          </p:cNvCxnSpPr>
          <p:nvPr/>
        </p:nvCxnSpPr>
        <p:spPr>
          <a:xfrm>
            <a:off x="2381356" y="5559744"/>
            <a:ext cx="1294049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4462">
            <a:extLst>
              <a:ext uri="{FF2B5EF4-FFF2-40B4-BE49-F238E27FC236}">
                <a16:creationId xmlns:a16="http://schemas.microsoft.com/office/drawing/2014/main" id="{7BA89A88-1A16-CF72-4FEB-02DFDB6E679C}"/>
              </a:ext>
            </a:extLst>
          </p:cNvPr>
          <p:cNvCxnSpPr>
            <a:stCxn id="45" idx="0"/>
            <a:endCxn id="35" idx="3"/>
          </p:cNvCxnSpPr>
          <p:nvPr/>
        </p:nvCxnSpPr>
        <p:spPr>
          <a:xfrm rot="16200000" flipV="1">
            <a:off x="3891267" y="2695645"/>
            <a:ext cx="1016625" cy="4036445"/>
          </a:xfrm>
          <a:prstGeom prst="bentConnector2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4464">
            <a:extLst>
              <a:ext uri="{FF2B5EF4-FFF2-40B4-BE49-F238E27FC236}">
                <a16:creationId xmlns:a16="http://schemas.microsoft.com/office/drawing/2014/main" id="{4B2D8D0F-BC01-E379-B662-98BCD2D6180A}"/>
              </a:ext>
            </a:extLst>
          </p:cNvPr>
          <p:cNvSpPr txBox="1"/>
          <p:nvPr/>
        </p:nvSpPr>
        <p:spPr>
          <a:xfrm>
            <a:off x="4207140" y="4185235"/>
            <a:ext cx="774251" cy="2949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&lt;&lt;read&gt;&gt;</a:t>
            </a:r>
          </a:p>
        </p:txBody>
      </p:sp>
      <p:sp>
        <p:nvSpPr>
          <p:cNvPr id="41" name="TextBox 947">
            <a:extLst>
              <a:ext uri="{FF2B5EF4-FFF2-40B4-BE49-F238E27FC236}">
                <a16:creationId xmlns:a16="http://schemas.microsoft.com/office/drawing/2014/main" id="{1B05F554-86D4-336D-2CF7-0459AC42B5C5}"/>
              </a:ext>
            </a:extLst>
          </p:cNvPr>
          <p:cNvSpPr txBox="1"/>
          <p:nvPr/>
        </p:nvSpPr>
        <p:spPr>
          <a:xfrm>
            <a:off x="872092" y="4705171"/>
            <a:ext cx="953786" cy="2949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R="0" algn="r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&lt;&lt;control&gt;&gt;</a:t>
            </a:r>
          </a:p>
        </p:txBody>
      </p:sp>
      <p:sp>
        <p:nvSpPr>
          <p:cNvPr id="42" name="TextBox 948">
            <a:extLst>
              <a:ext uri="{FF2B5EF4-FFF2-40B4-BE49-F238E27FC236}">
                <a16:creationId xmlns:a16="http://schemas.microsoft.com/office/drawing/2014/main" id="{7384BBD2-E135-3A1F-6422-940E527F0549}"/>
              </a:ext>
            </a:extLst>
          </p:cNvPr>
          <p:cNvSpPr txBox="1"/>
          <p:nvPr/>
        </p:nvSpPr>
        <p:spPr>
          <a:xfrm>
            <a:off x="2531032" y="5512873"/>
            <a:ext cx="674865" cy="2949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R="0" algn="ctr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&lt;&lt;run&gt;&gt;</a:t>
            </a:r>
          </a:p>
        </p:txBody>
      </p:sp>
      <p:sp>
        <p:nvSpPr>
          <p:cNvPr id="43" name="TextBox 949">
            <a:extLst>
              <a:ext uri="{FF2B5EF4-FFF2-40B4-BE49-F238E27FC236}">
                <a16:creationId xmlns:a16="http://schemas.microsoft.com/office/drawing/2014/main" id="{88A88EB3-336A-8004-AD98-EF3D31FE3783}"/>
              </a:ext>
            </a:extLst>
          </p:cNvPr>
          <p:cNvSpPr txBox="1"/>
          <p:nvPr/>
        </p:nvSpPr>
        <p:spPr>
          <a:xfrm>
            <a:off x="3148898" y="5290697"/>
            <a:ext cx="269304" cy="2949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R="0" algn="ctr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kern="0" dirty="0">
                <a:solidFill>
                  <a:srgbClr val="000000"/>
                </a:solidFill>
              </a:rPr>
              <a:t>1..*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cxnSp>
        <p:nvCxnSpPr>
          <p:cNvPr id="44" name="Straight Arrow Connector 4466">
            <a:extLst>
              <a:ext uri="{FF2B5EF4-FFF2-40B4-BE49-F238E27FC236}">
                <a16:creationId xmlns:a16="http://schemas.microsoft.com/office/drawing/2014/main" id="{9E808829-C1BD-2ACC-DB15-E0C4D5CAFB03}"/>
              </a:ext>
            </a:extLst>
          </p:cNvPr>
          <p:cNvCxnSpPr/>
          <p:nvPr/>
        </p:nvCxnSpPr>
        <p:spPr>
          <a:xfrm flipV="1">
            <a:off x="6417802" y="4351818"/>
            <a:ext cx="1618204" cy="129385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lowchart: Document 4452">
            <a:extLst>
              <a:ext uri="{FF2B5EF4-FFF2-40B4-BE49-F238E27FC236}">
                <a16:creationId xmlns:a16="http://schemas.microsoft.com/office/drawing/2014/main" id="{60E2676C-ED66-8F5B-6A66-6454E145EC7B}"/>
              </a:ext>
            </a:extLst>
          </p:cNvPr>
          <p:cNvSpPr/>
          <p:nvPr/>
        </p:nvSpPr>
        <p:spPr>
          <a:xfrm>
            <a:off x="5281210" y="5222180"/>
            <a:ext cx="2273182" cy="876339"/>
          </a:xfrm>
          <a:prstGeom prst="flowChartDocumen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modelDescription.xml</a:t>
            </a:r>
          </a:p>
        </p:txBody>
      </p:sp>
      <p:sp>
        <p:nvSpPr>
          <p:cNvPr id="46" name="TextBox 953">
            <a:extLst>
              <a:ext uri="{FF2B5EF4-FFF2-40B4-BE49-F238E27FC236}">
                <a16:creationId xmlns:a16="http://schemas.microsoft.com/office/drawing/2014/main" id="{3A20C1EC-4158-9FAC-3CD1-D1781085A460}"/>
              </a:ext>
            </a:extLst>
          </p:cNvPr>
          <p:cNvSpPr txBox="1"/>
          <p:nvPr/>
        </p:nvSpPr>
        <p:spPr>
          <a:xfrm>
            <a:off x="7854213" y="4497634"/>
            <a:ext cx="1261564" cy="2620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&lt;&lt;references&gt;&gt;</a:t>
            </a:r>
          </a:p>
        </p:txBody>
      </p:sp>
      <p:sp>
        <p:nvSpPr>
          <p:cNvPr id="47" name="Rectangle 4469">
            <a:extLst>
              <a:ext uri="{FF2B5EF4-FFF2-40B4-BE49-F238E27FC236}">
                <a16:creationId xmlns:a16="http://schemas.microsoft.com/office/drawing/2014/main" id="{2D97AD1F-331B-FB62-4D0E-913EC9E0A464}"/>
              </a:ext>
            </a:extLst>
          </p:cNvPr>
          <p:cNvSpPr/>
          <p:nvPr/>
        </p:nvSpPr>
        <p:spPr>
          <a:xfrm>
            <a:off x="7688478" y="5913853"/>
            <a:ext cx="24529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Functional Mock-up Unit 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8" name="Group 9">
            <a:extLst>
              <a:ext uri="{FF2B5EF4-FFF2-40B4-BE49-F238E27FC236}">
                <a16:creationId xmlns:a16="http://schemas.microsoft.com/office/drawing/2014/main" id="{F6E390C0-38AD-C3A4-D338-64CEB54526B3}"/>
              </a:ext>
            </a:extLst>
          </p:cNvPr>
          <p:cNvGrpSpPr/>
          <p:nvPr/>
        </p:nvGrpSpPr>
        <p:grpSpPr>
          <a:xfrm>
            <a:off x="2987639" y="2744835"/>
            <a:ext cx="3152811" cy="1348763"/>
            <a:chOff x="427990" y="2276290"/>
            <a:chExt cx="5447073" cy="1985629"/>
          </a:xfrm>
        </p:grpSpPr>
        <p:grpSp>
          <p:nvGrpSpPr>
            <p:cNvPr id="49" name="Group 10">
              <a:extLst>
                <a:ext uri="{FF2B5EF4-FFF2-40B4-BE49-F238E27FC236}">
                  <a16:creationId xmlns:a16="http://schemas.microsoft.com/office/drawing/2014/main" id="{E7A25970-4427-F23D-4062-7415F26EB26B}"/>
                </a:ext>
              </a:extLst>
            </p:cNvPr>
            <p:cNvGrpSpPr/>
            <p:nvPr/>
          </p:nvGrpSpPr>
          <p:grpSpPr>
            <a:xfrm>
              <a:off x="427990" y="2998269"/>
              <a:ext cx="2613228" cy="1263650"/>
              <a:chOff x="554990" y="2605006"/>
              <a:chExt cx="2613228" cy="1263650"/>
            </a:xfrm>
          </p:grpSpPr>
          <p:grpSp>
            <p:nvGrpSpPr>
              <p:cNvPr id="62" name="Group 23">
                <a:extLst>
                  <a:ext uri="{FF2B5EF4-FFF2-40B4-BE49-F238E27FC236}">
                    <a16:creationId xmlns:a16="http://schemas.microsoft.com/office/drawing/2014/main" id="{A8A2EAC5-A00B-1F42-B7A0-ED40EFE36B30}"/>
                  </a:ext>
                </a:extLst>
              </p:cNvPr>
              <p:cNvGrpSpPr/>
              <p:nvPr/>
            </p:nvGrpSpPr>
            <p:grpSpPr>
              <a:xfrm>
                <a:off x="1501235" y="2605006"/>
                <a:ext cx="1666983" cy="1263650"/>
                <a:chOff x="563538" y="1072470"/>
                <a:chExt cx="1666983" cy="1263650"/>
              </a:xfrm>
            </p:grpSpPr>
            <p:sp>
              <p:nvSpPr>
                <p:cNvPr id="64" name="Left Brace 25">
                  <a:extLst>
                    <a:ext uri="{FF2B5EF4-FFF2-40B4-BE49-F238E27FC236}">
                      <a16:creationId xmlns:a16="http://schemas.microsoft.com/office/drawing/2014/main" id="{F99EF040-F0AE-BF83-1CD9-1B46D4E2AF4E}"/>
                    </a:ext>
                  </a:extLst>
                </p:cNvPr>
                <p:cNvSpPr/>
                <p:nvPr/>
              </p:nvSpPr>
              <p:spPr>
                <a:xfrm>
                  <a:off x="563538" y="1075592"/>
                  <a:ext cx="257283" cy="1260528"/>
                </a:xfrm>
                <a:prstGeom prst="leftBrace">
                  <a:avLst/>
                </a:prstGeom>
                <a:solidFill>
                  <a:scrgbClr r="0" g="0" b="0">
                    <a:alpha val="0"/>
                  </a:scrgbClr>
                </a:solidFill>
                <a:ln>
                  <a:solidFill>
                    <a:srgbClr val="A80163"/>
                  </a:solidFill>
                </a:ln>
              </p:spPr>
              <p:style>
                <a:lnRef idx="1">
                  <a:srgbClr val="A80163"/>
                </a:lnRef>
                <a:fillRef idx="0">
                  <a:srgbClr val="A80163"/>
                </a:fillRef>
                <a:effectRef idx="0">
                  <a:srgbClr val="A80163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65" name="Picture 26">
                  <a:extLst>
                    <a:ext uri="{FF2B5EF4-FFF2-40B4-BE49-F238E27FC236}">
                      <a16:creationId xmlns:a16="http://schemas.microsoft.com/office/drawing/2014/main" id="{D51A585C-F409-6D06-2E48-07657B2DA9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20821" y="1072470"/>
                  <a:ext cx="1409700" cy="1257300"/>
                </a:xfrm>
                <a:prstGeom prst="rect">
                  <a:avLst/>
                </a:prstGeom>
              </p:spPr>
            </p:pic>
          </p:grpSp>
          <p:pic>
            <p:nvPicPr>
              <p:cNvPr id="63" name="Picture 24">
                <a:extLst>
                  <a:ext uri="{FF2B5EF4-FFF2-40B4-BE49-F238E27FC236}">
                    <a16:creationId xmlns:a16="http://schemas.microsoft.com/office/drawing/2014/main" id="{4FFA79E2-2104-BD39-456C-525CD4F9DC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4990" y="3113006"/>
                <a:ext cx="1000125" cy="247650"/>
              </a:xfrm>
              <a:prstGeom prst="rect">
                <a:avLst/>
              </a:prstGeom>
            </p:spPr>
          </p:pic>
        </p:grpSp>
        <p:grpSp>
          <p:nvGrpSpPr>
            <p:cNvPr id="50" name="Group 11">
              <a:extLst>
                <a:ext uri="{FF2B5EF4-FFF2-40B4-BE49-F238E27FC236}">
                  <a16:creationId xmlns:a16="http://schemas.microsoft.com/office/drawing/2014/main" id="{3101ADC2-6E9F-6099-258F-80EE81122EC1}"/>
                </a:ext>
              </a:extLst>
            </p:cNvPr>
            <p:cNvGrpSpPr/>
            <p:nvPr/>
          </p:nvGrpSpPr>
          <p:grpSpPr>
            <a:xfrm>
              <a:off x="3298501" y="2276290"/>
              <a:ext cx="2576562" cy="866775"/>
              <a:chOff x="3121392" y="1753534"/>
              <a:chExt cx="2576562" cy="866775"/>
            </a:xfrm>
          </p:grpSpPr>
          <p:pic>
            <p:nvPicPr>
              <p:cNvPr id="52" name="Picture 13">
                <a:extLst>
                  <a:ext uri="{FF2B5EF4-FFF2-40B4-BE49-F238E27FC236}">
                    <a16:creationId xmlns:a16="http://schemas.microsoft.com/office/drawing/2014/main" id="{DED58320-E412-B62F-AB2F-CE3ED8C1B0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05815" y="1753534"/>
                <a:ext cx="847725" cy="866775"/>
              </a:xfrm>
              <a:prstGeom prst="rect">
                <a:avLst/>
              </a:prstGeom>
            </p:spPr>
          </p:pic>
          <p:sp>
            <p:nvSpPr>
              <p:cNvPr id="53" name="Left Brace 14">
                <a:extLst>
                  <a:ext uri="{FF2B5EF4-FFF2-40B4-BE49-F238E27FC236}">
                    <a16:creationId xmlns:a16="http://schemas.microsoft.com/office/drawing/2014/main" id="{B579634F-4E41-EC40-A3CE-228AF3A019DE}"/>
                  </a:ext>
                </a:extLst>
              </p:cNvPr>
              <p:cNvSpPr/>
              <p:nvPr/>
            </p:nvSpPr>
            <p:spPr>
              <a:xfrm>
                <a:off x="3121392" y="1760551"/>
                <a:ext cx="211585" cy="852739"/>
              </a:xfrm>
              <a:prstGeom prst="leftBrace">
                <a:avLst/>
              </a:prstGeom>
              <a:solidFill>
                <a:scrgbClr r="0" g="0" b="0">
                  <a:alpha val="0"/>
                </a:scrgbClr>
              </a:solidFill>
              <a:ln>
                <a:solidFill>
                  <a:srgbClr val="A80163"/>
                </a:solidFill>
              </a:ln>
            </p:spPr>
            <p:style>
              <a:lnRef idx="1">
                <a:srgbClr val="A80163"/>
              </a:lnRef>
              <a:fillRef idx="0">
                <a:srgbClr val="A80163"/>
              </a:fillRef>
              <a:effectRef idx="0">
                <a:srgbClr val="A8016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4" name="Straight Connector 15">
                <a:extLst>
                  <a:ext uri="{FF2B5EF4-FFF2-40B4-BE49-F238E27FC236}">
                    <a16:creationId xmlns:a16="http://schemas.microsoft.com/office/drawing/2014/main" id="{C6E7FBFD-7D63-3B74-9420-11C5C5225955}"/>
                  </a:ext>
                </a:extLst>
              </p:cNvPr>
              <p:cNvCxnSpPr/>
              <p:nvPr/>
            </p:nvCxnSpPr>
            <p:spPr>
              <a:xfrm>
                <a:off x="4086754" y="1883708"/>
                <a:ext cx="582399" cy="1"/>
              </a:xfrm>
              <a:prstGeom prst="line">
                <a:avLst/>
              </a:prstGeom>
              <a:ln>
                <a:solidFill>
                  <a:srgbClr val="3D106C"/>
                </a:solidFill>
              </a:ln>
            </p:spPr>
            <p:style>
              <a:lnRef idx="1">
                <a:srgbClr val="A80163"/>
              </a:lnRef>
              <a:fillRef idx="0">
                <a:srgbClr val="A80163"/>
              </a:fillRef>
              <a:effectRef idx="0">
                <a:srgbClr val="A80163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16">
                <a:extLst>
                  <a:ext uri="{FF2B5EF4-FFF2-40B4-BE49-F238E27FC236}">
                    <a16:creationId xmlns:a16="http://schemas.microsoft.com/office/drawing/2014/main" id="{0A8620B7-5D8B-C51F-69D5-1D9F4E8E39D0}"/>
                  </a:ext>
                </a:extLst>
              </p:cNvPr>
              <p:cNvCxnSpPr/>
              <p:nvPr/>
            </p:nvCxnSpPr>
            <p:spPr>
              <a:xfrm>
                <a:off x="4086754" y="2286544"/>
                <a:ext cx="582399" cy="1"/>
              </a:xfrm>
              <a:prstGeom prst="line">
                <a:avLst/>
              </a:prstGeom>
              <a:ln>
                <a:solidFill>
                  <a:srgbClr val="3D106C"/>
                </a:solidFill>
              </a:ln>
            </p:spPr>
            <p:style>
              <a:lnRef idx="1">
                <a:srgbClr val="A80163"/>
              </a:lnRef>
              <a:fillRef idx="0">
                <a:srgbClr val="A80163"/>
              </a:fillRef>
              <a:effectRef idx="0">
                <a:srgbClr val="A80163"/>
              </a:effectRef>
              <a:fontRef idx="minor">
                <a:schemeClr val="tx1"/>
              </a:fontRef>
            </p:style>
          </p:cxnSp>
          <p:pic>
            <p:nvPicPr>
              <p:cNvPr id="56" name="Picture 17">
                <a:extLst>
                  <a:ext uri="{FF2B5EF4-FFF2-40B4-BE49-F238E27FC236}">
                    <a16:creationId xmlns:a16="http://schemas.microsoft.com/office/drawing/2014/main" id="{D5DD8AD5-4912-D1D8-60E8-F02436510A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35929" y="2208949"/>
                <a:ext cx="962025" cy="190500"/>
              </a:xfrm>
              <a:prstGeom prst="rect">
                <a:avLst/>
              </a:prstGeom>
            </p:spPr>
          </p:pic>
          <p:pic>
            <p:nvPicPr>
              <p:cNvPr id="57" name="Picture 18">
                <a:extLst>
                  <a:ext uri="{FF2B5EF4-FFF2-40B4-BE49-F238E27FC236}">
                    <a16:creationId xmlns:a16="http://schemas.microsoft.com/office/drawing/2014/main" id="{ED281162-0C0B-BE55-7FA1-EC938FA94D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35929" y="1994043"/>
                <a:ext cx="876300" cy="209550"/>
              </a:xfrm>
              <a:prstGeom prst="rect">
                <a:avLst/>
              </a:prstGeom>
            </p:spPr>
          </p:pic>
          <p:cxnSp>
            <p:nvCxnSpPr>
              <p:cNvPr id="58" name="Straight Connector 19">
                <a:extLst>
                  <a:ext uri="{FF2B5EF4-FFF2-40B4-BE49-F238E27FC236}">
                    <a16:creationId xmlns:a16="http://schemas.microsoft.com/office/drawing/2014/main" id="{2D352E6B-B9F0-5B36-DDF5-0E91934DBA91}"/>
                  </a:ext>
                </a:extLst>
              </p:cNvPr>
              <p:cNvCxnSpPr/>
              <p:nvPr/>
            </p:nvCxnSpPr>
            <p:spPr>
              <a:xfrm>
                <a:off x="4086754" y="2085126"/>
                <a:ext cx="582399" cy="1"/>
              </a:xfrm>
              <a:prstGeom prst="line">
                <a:avLst/>
              </a:prstGeom>
              <a:ln>
                <a:solidFill>
                  <a:srgbClr val="3D106C"/>
                </a:solidFill>
              </a:ln>
            </p:spPr>
            <p:style>
              <a:lnRef idx="1">
                <a:srgbClr val="A80163"/>
              </a:lnRef>
              <a:fillRef idx="0">
                <a:srgbClr val="A80163"/>
              </a:fillRef>
              <a:effectRef idx="0">
                <a:srgbClr val="A80163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20">
                <a:extLst>
                  <a:ext uri="{FF2B5EF4-FFF2-40B4-BE49-F238E27FC236}">
                    <a16:creationId xmlns:a16="http://schemas.microsoft.com/office/drawing/2014/main" id="{810B21B5-6BD2-0FC5-50DD-E2825C8EDA5D}"/>
                  </a:ext>
                </a:extLst>
              </p:cNvPr>
              <p:cNvCxnSpPr/>
              <p:nvPr/>
            </p:nvCxnSpPr>
            <p:spPr>
              <a:xfrm>
                <a:off x="4086754" y="2487963"/>
                <a:ext cx="582399" cy="1"/>
              </a:xfrm>
              <a:prstGeom prst="line">
                <a:avLst/>
              </a:prstGeom>
              <a:ln>
                <a:solidFill>
                  <a:srgbClr val="3D106C"/>
                </a:solidFill>
              </a:ln>
            </p:spPr>
            <p:style>
              <a:lnRef idx="1">
                <a:srgbClr val="A80163"/>
              </a:lnRef>
              <a:fillRef idx="0">
                <a:srgbClr val="A80163"/>
              </a:fillRef>
              <a:effectRef idx="0">
                <a:srgbClr val="A80163"/>
              </a:effectRef>
              <a:fontRef idx="minor">
                <a:schemeClr val="tx1"/>
              </a:fontRef>
            </p:style>
          </p:cxnSp>
          <p:pic>
            <p:nvPicPr>
              <p:cNvPr id="60" name="Picture 21">
                <a:extLst>
                  <a:ext uri="{FF2B5EF4-FFF2-40B4-BE49-F238E27FC236}">
                    <a16:creationId xmlns:a16="http://schemas.microsoft.com/office/drawing/2014/main" id="{C528B359-667A-1193-5541-43D9BA5266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35929" y="2405010"/>
                <a:ext cx="962025" cy="190500"/>
              </a:xfrm>
              <a:prstGeom prst="rect">
                <a:avLst/>
              </a:prstGeom>
            </p:spPr>
          </p:pic>
          <p:pic>
            <p:nvPicPr>
              <p:cNvPr id="61" name="Picture 22">
                <a:extLst>
                  <a:ext uri="{FF2B5EF4-FFF2-40B4-BE49-F238E27FC236}">
                    <a16:creationId xmlns:a16="http://schemas.microsoft.com/office/drawing/2014/main" id="{0A86A5E5-565C-60D6-5074-6B146DF871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35929" y="1778933"/>
                <a:ext cx="876300" cy="209550"/>
              </a:xfrm>
              <a:prstGeom prst="rect">
                <a:avLst/>
              </a:prstGeom>
            </p:spPr>
          </p:pic>
        </p:grpSp>
        <p:cxnSp>
          <p:nvCxnSpPr>
            <p:cNvPr id="51" name="Straight Connector 12">
              <a:extLst>
                <a:ext uri="{FF2B5EF4-FFF2-40B4-BE49-F238E27FC236}">
                  <a16:creationId xmlns:a16="http://schemas.microsoft.com/office/drawing/2014/main" id="{3C57ABA2-220A-DDC3-181B-744BDFFF0291}"/>
                </a:ext>
              </a:extLst>
            </p:cNvPr>
            <p:cNvCxnSpPr>
              <a:endCxn id="53" idx="1"/>
            </p:cNvCxnSpPr>
            <p:nvPr/>
          </p:nvCxnSpPr>
          <p:spPr>
            <a:xfrm flipV="1">
              <a:off x="2336368" y="2709677"/>
              <a:ext cx="962133" cy="408589"/>
            </a:xfrm>
            <a:prstGeom prst="line">
              <a:avLst/>
            </a:prstGeom>
            <a:ln>
              <a:solidFill>
                <a:srgbClr val="A80163"/>
              </a:solidFill>
            </a:ln>
          </p:spPr>
          <p:style>
            <a:lnRef idx="1">
              <a:srgbClr val="A80163"/>
            </a:lnRef>
            <a:fillRef idx="0">
              <a:srgbClr val="A80163"/>
            </a:fillRef>
            <a:effectRef idx="0">
              <a:srgbClr val="A8016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7966099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F1BE21A-D0EA-EB25-2E92-C0AF2280A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38162" lvl="3" indent="0">
              <a:buNone/>
            </a:pPr>
            <a:r>
              <a:rPr lang="en-US" i="1" dirty="0">
                <a:solidFill>
                  <a:srgbClr val="000000"/>
                </a:solidFill>
              </a:rPr>
              <a:t>The FMI 1.0 was developed in 2008-2011 by initiative of DAIMLER in  the EU-0funded MODELISAR project with participation of OEMs, tool vendors and research institutes. </a:t>
            </a:r>
          </a:p>
          <a:p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DF6A076-5BD7-8EE2-F390-646C80C9F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C6CCEB7-3034-1E4E-5A1D-6061E812D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5268" y="2241258"/>
            <a:ext cx="4505549" cy="3426036"/>
          </a:xfrm>
          <a:prstGeom prst="rect">
            <a:avLst/>
          </a:prstGeom>
          <a:solidFill>
            <a:srgbClr val="FFFFFF"/>
          </a:solidFill>
          <a:ln w="12700">
            <a:solidFill>
              <a:srgbClr val="99A5B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Inhaltsplatzhalter 9">
            <a:extLst>
              <a:ext uri="{FF2B5EF4-FFF2-40B4-BE49-F238E27FC236}">
                <a16:creationId xmlns:a16="http://schemas.microsoft.com/office/drawing/2014/main" id="{2CE26E1F-84FD-0D1E-A254-1C4D16100A3C}"/>
              </a:ext>
            </a:extLst>
          </p:cNvPr>
          <p:cNvSpPr txBox="1">
            <a:spLocks/>
          </p:cNvSpPr>
          <p:nvPr/>
        </p:nvSpPr>
        <p:spPr bwMode="auto">
          <a:xfrm>
            <a:off x="664118" y="5740905"/>
            <a:ext cx="11047679" cy="554044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lIns="69415" tIns="0" rIns="0" bIns="0">
            <a:noAutofit/>
          </a:bodyPr>
          <a:lstStyle/>
          <a:p>
            <a:pPr algn="ctr" eaLnBrk="0" hangingPunct="0">
              <a:spcBef>
                <a:spcPts val="578"/>
              </a:spcBef>
              <a:buClr>
                <a:schemeClr val="bg1">
                  <a:lumMod val="95000"/>
                </a:schemeClr>
              </a:buClr>
              <a:buSzPct val="65000"/>
              <a:defRPr/>
            </a:pPr>
            <a:r>
              <a:rPr lang="en-US" sz="1543" b="1" kern="0" dirty="0">
                <a:solidFill>
                  <a:srgbClr val="FFFFFF"/>
                </a:solidFill>
                <a:latin typeface="Bosch Office Sans" pitchFamily="2" charset="0"/>
              </a:rPr>
              <a:t>FMI defines an interface for the model exchange between different simulation tools</a:t>
            </a:r>
            <a:br>
              <a:rPr lang="en-US" sz="1543" b="1" kern="0" dirty="0">
                <a:solidFill>
                  <a:srgbClr val="FFFFFF"/>
                </a:solidFill>
                <a:latin typeface="Bosch Office Sans" pitchFamily="2" charset="0"/>
              </a:rPr>
            </a:br>
            <a:r>
              <a:rPr lang="en-US" sz="1543" b="1" kern="0" dirty="0">
                <a:solidFill>
                  <a:srgbClr val="FFFFFF"/>
                </a:solidFill>
                <a:latin typeface="Bosch Office Sans" pitchFamily="2" charset="0"/>
              </a:rPr>
              <a:t> and development partners (e.g., OEMs &lt;-&gt; supplier)</a:t>
            </a:r>
          </a:p>
        </p:txBody>
      </p:sp>
    </p:spTree>
    <p:extLst>
      <p:ext uri="{BB962C8B-B14F-4D97-AF65-F5344CB8AC3E}">
        <p14:creationId xmlns:p14="http://schemas.microsoft.com/office/powerpoint/2010/main" val="1191366628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942DFE2-B8E9-A1D6-3FAF-EB02B96DC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b="1" dirty="0"/>
              <a:t>FMI: Technical Fundamentals</a:t>
            </a:r>
          </a:p>
          <a:p>
            <a:endParaRPr lang="en-US" sz="4000" b="1" dirty="0"/>
          </a:p>
          <a:p>
            <a:r>
              <a:rPr lang="en-US" sz="4000" i="1" dirty="0"/>
              <a:t>“How does FMI work?”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F0451EF-4275-B5F4-7844-13C179D59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90477097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A138756-7481-DC2D-2EB9-F177E2944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dirty="0">
                <a:hlinkClick r:id="rId2"/>
              </a:rPr>
              <a:t>FMI Standard </a:t>
            </a:r>
            <a:r>
              <a:rPr lang="en-GB" dirty="0"/>
              <a:t>defines the “Functional Mock-up Interface” FMI, an interface between a model and a simulation environment. </a:t>
            </a:r>
          </a:p>
          <a:p>
            <a:endParaRPr lang="en-GB" dirty="0"/>
          </a:p>
          <a:p>
            <a:r>
              <a:rPr lang="en-GB" dirty="0"/>
              <a:t>It consists of</a:t>
            </a:r>
          </a:p>
          <a:p>
            <a:endParaRPr lang="en-GB" dirty="0"/>
          </a:p>
          <a:p>
            <a:pPr lvl="1"/>
            <a:r>
              <a:rPr lang="en-GB" dirty="0"/>
              <a:t>a C-API (application programming interface)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an interface description (modeldescription.xml) according to a defined schema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the definition of an </a:t>
            </a:r>
            <a:r>
              <a:rPr lang="en-GB" dirty="0" err="1"/>
              <a:t>exchangealble</a:t>
            </a:r>
            <a:r>
              <a:rPr lang="en-GB" dirty="0"/>
              <a:t> unit, an “FMU” (Functional Mock-up Unit), technically a zip file</a:t>
            </a:r>
          </a:p>
          <a:p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7EDDF73-9F22-F9A7-DB11-849DB2DEA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FMI standard</a:t>
            </a:r>
          </a:p>
        </p:txBody>
      </p:sp>
    </p:spTree>
    <p:extLst>
      <p:ext uri="{BB962C8B-B14F-4D97-AF65-F5344CB8AC3E}">
        <p14:creationId xmlns:p14="http://schemas.microsoft.com/office/powerpoint/2010/main" val="3158785033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00E693B-E5F0-7661-0E56-6D9BE5089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>
                <a:solidFill>
                  <a:srgbClr val="000000"/>
                </a:solidFill>
              </a:rPr>
              <a:t>FMU implements FMI</a:t>
            </a:r>
          </a:p>
          <a:p>
            <a:r>
              <a:rPr lang="en-US" sz="1600" dirty="0">
                <a:solidFill>
                  <a:srgbClr val="000000"/>
                </a:solidFill>
              </a:rPr>
              <a:t>FMU = .zip-file with renamed file extension</a:t>
            </a:r>
          </a:p>
          <a:p>
            <a:r>
              <a:rPr lang="en-US" sz="1600" dirty="0">
                <a:solidFill>
                  <a:srgbClr val="000000"/>
                </a:solidFill>
              </a:rPr>
              <a:t>Must include modelDescription.xml (I/O description + some info)</a:t>
            </a:r>
          </a:p>
          <a:p>
            <a:r>
              <a:rPr lang="en-US" sz="1600" dirty="0">
                <a:solidFill>
                  <a:srgbClr val="000000"/>
                </a:solidFill>
              </a:rPr>
              <a:t>Must include at least one binary representation or source code</a:t>
            </a:r>
          </a:p>
          <a:p>
            <a:r>
              <a:rPr lang="en-US" sz="1600" dirty="0">
                <a:solidFill>
                  <a:srgbClr val="000000"/>
                </a:solidFill>
              </a:rPr>
              <a:t>Some optional content: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4B8C9B7-B14D-C397-C472-61D218C58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FMU Structure and Content</a:t>
            </a: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DC80065B-93FC-3F53-48C7-4865B4320054}"/>
              </a:ext>
            </a:extLst>
          </p:cNvPr>
          <p:cNvSpPr>
            <a:spLocks/>
          </p:cNvSpPr>
          <p:nvPr/>
        </p:nvSpPr>
        <p:spPr>
          <a:xfrm>
            <a:off x="9728506" y="1154855"/>
            <a:ext cx="1691640" cy="777240"/>
          </a:xfrm>
          <a:prstGeom prst="rect">
            <a:avLst/>
          </a:prstGeom>
          <a:solidFill>
            <a:scrgbClr r="0" g="0" b="0">
              <a:alpha val="0"/>
            </a:scrgbClr>
          </a:solidFill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3F136C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17780" rIns="0" bIns="0" rtlCol="0" anchor="t">
            <a:normAutofit/>
          </a:bodyPr>
          <a:lstStyle/>
          <a:p>
            <a:pPr marL="0" marR="0" indent="0" defTabSz="914400" eaLnBrk="1" fontAlgn="auto" latinLnBrk="0" hangingPunct="1">
              <a:lnSpc>
                <a:spcPts val="900"/>
              </a:lnSpc>
              <a:buClrTx/>
              <a:buSzTx/>
              <a:buFontTx/>
              <a:buNone/>
              <a:tabLst/>
            </a:pPr>
            <a:endParaRPr kumimoji="0" lang="en-US" sz="550" b="0" i="0" u="none" strike="noStrike" kern="0" cap="none" normalizeH="0" baseline="0" noProof="0" dirty="0">
              <a:ln>
                <a:noFill/>
              </a:ln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30" name="Picture 907">
            <a:extLst>
              <a:ext uri="{FF2B5EF4-FFF2-40B4-BE49-F238E27FC236}">
                <a16:creationId xmlns:a16="http://schemas.microsoft.com/office/drawing/2014/main" id="{D71F4CA4-15A7-C966-63F7-022F44664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395" y="1680562"/>
            <a:ext cx="4100822" cy="26712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 Box 908">
            <a:extLst>
              <a:ext uri="{FF2B5EF4-FFF2-40B4-BE49-F238E27FC236}">
                <a16:creationId xmlns:a16="http://schemas.microsoft.com/office/drawing/2014/main" id="{5DE11D5B-A0CF-BDA0-110A-6AB438445F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5346" y="3394615"/>
            <a:ext cx="194675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dirty="0"/>
              <a:t>XML schema (.</a:t>
            </a:r>
            <a:r>
              <a:rPr lang="en-US" altLang="en-US" sz="1600" dirty="0" err="1"/>
              <a:t>xsd</a:t>
            </a:r>
            <a:r>
              <a:rPr lang="en-US" altLang="en-US" sz="1600" dirty="0"/>
              <a:t>)</a:t>
            </a:r>
          </a:p>
          <a:p>
            <a:pPr eaLnBrk="1" hangingPunct="1"/>
            <a:r>
              <a:rPr lang="en-US" altLang="en-US" sz="1600" dirty="0"/>
              <a:t>defined by the</a:t>
            </a:r>
          </a:p>
          <a:p>
            <a:pPr eaLnBrk="1" hangingPunct="1"/>
            <a:r>
              <a:rPr lang="en-US" altLang="en-US" sz="1600" dirty="0"/>
              <a:t>FMI specification</a:t>
            </a:r>
          </a:p>
        </p:txBody>
      </p:sp>
      <p:sp>
        <p:nvSpPr>
          <p:cNvPr id="32" name="Flowchart: Process 4453">
            <a:extLst>
              <a:ext uri="{FF2B5EF4-FFF2-40B4-BE49-F238E27FC236}">
                <a16:creationId xmlns:a16="http://schemas.microsoft.com/office/drawing/2014/main" id="{0D72A2D5-B0B0-D657-3FFB-DB0528B0E831}"/>
              </a:ext>
            </a:extLst>
          </p:cNvPr>
          <p:cNvSpPr/>
          <p:nvPr/>
        </p:nvSpPr>
        <p:spPr>
          <a:xfrm>
            <a:off x="3461340" y="5000124"/>
            <a:ext cx="6680053" cy="1259001"/>
          </a:xfrm>
          <a:prstGeom prst="flowChartProcess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.</a:t>
            </a:r>
            <a:r>
              <a:rPr kumimoji="0" lang="en-US" sz="66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fmu</a:t>
            </a:r>
            <a:endParaRPr kumimoji="0" lang="en-US" sz="6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33" name="Rectangle 4451">
            <a:extLst>
              <a:ext uri="{FF2B5EF4-FFF2-40B4-BE49-F238E27FC236}">
                <a16:creationId xmlns:a16="http://schemas.microsoft.com/office/drawing/2014/main" id="{2F27D796-7E47-5595-7A8E-6DE5CC4B9703}"/>
              </a:ext>
            </a:extLst>
          </p:cNvPr>
          <p:cNvSpPr/>
          <p:nvPr/>
        </p:nvSpPr>
        <p:spPr>
          <a:xfrm>
            <a:off x="3675405" y="5222180"/>
            <a:ext cx="1110954" cy="6751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model.dll</a:t>
            </a:r>
          </a:p>
        </p:txBody>
      </p:sp>
      <p:sp>
        <p:nvSpPr>
          <p:cNvPr id="34" name="Rectangle 934">
            <a:extLst>
              <a:ext uri="{FF2B5EF4-FFF2-40B4-BE49-F238E27FC236}">
                <a16:creationId xmlns:a16="http://schemas.microsoft.com/office/drawing/2014/main" id="{9D09EBAD-D01F-24FF-ED8F-3BB40976AFBF}"/>
              </a:ext>
            </a:extLst>
          </p:cNvPr>
          <p:cNvSpPr/>
          <p:nvPr/>
        </p:nvSpPr>
        <p:spPr>
          <a:xfrm>
            <a:off x="1270402" y="5222180"/>
            <a:ext cx="1110954" cy="6751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kern="0" dirty="0">
                <a:solidFill>
                  <a:srgbClr val="000000"/>
                </a:solidFill>
                <a:latin typeface="Bosch Office Sans"/>
              </a:rPr>
              <a:t>S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</a:rPr>
              <a:t>olver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</a:endParaRPr>
          </a:p>
        </p:txBody>
      </p:sp>
      <p:sp>
        <p:nvSpPr>
          <p:cNvPr id="35" name="Rectangle 935">
            <a:extLst>
              <a:ext uri="{FF2B5EF4-FFF2-40B4-BE49-F238E27FC236}">
                <a16:creationId xmlns:a16="http://schemas.microsoft.com/office/drawing/2014/main" id="{C08ED72F-B5E2-6050-E738-2AF85418DF4E}"/>
              </a:ext>
            </a:extLst>
          </p:cNvPr>
          <p:cNvSpPr/>
          <p:nvPr/>
        </p:nvSpPr>
        <p:spPr>
          <a:xfrm>
            <a:off x="1270402" y="3867991"/>
            <a:ext cx="1110954" cy="6751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GUI</a:t>
            </a:r>
          </a:p>
        </p:txBody>
      </p:sp>
      <p:cxnSp>
        <p:nvCxnSpPr>
          <p:cNvPr id="37" name="Straight Arrow Connector 4456">
            <a:extLst>
              <a:ext uri="{FF2B5EF4-FFF2-40B4-BE49-F238E27FC236}">
                <a16:creationId xmlns:a16="http://schemas.microsoft.com/office/drawing/2014/main" id="{83F7FA9F-CB8C-CFCE-39AE-8C73033693CC}"/>
              </a:ext>
            </a:extLst>
          </p:cNvPr>
          <p:cNvCxnSpPr>
            <a:stCxn id="35" idx="2"/>
            <a:endCxn id="34" idx="0"/>
          </p:cNvCxnSpPr>
          <p:nvPr/>
        </p:nvCxnSpPr>
        <p:spPr>
          <a:xfrm>
            <a:off x="1825879" y="4543118"/>
            <a:ext cx="0" cy="67906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4458">
            <a:extLst>
              <a:ext uri="{FF2B5EF4-FFF2-40B4-BE49-F238E27FC236}">
                <a16:creationId xmlns:a16="http://schemas.microsoft.com/office/drawing/2014/main" id="{7DB97529-43AE-30D8-5CF4-D5A6186BC8A8}"/>
              </a:ext>
            </a:extLst>
          </p:cNvPr>
          <p:cNvCxnSpPr>
            <a:stCxn id="34" idx="3"/>
            <a:endCxn id="33" idx="1"/>
          </p:cNvCxnSpPr>
          <p:nvPr/>
        </p:nvCxnSpPr>
        <p:spPr>
          <a:xfrm>
            <a:off x="2381356" y="5559744"/>
            <a:ext cx="1294049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4462">
            <a:extLst>
              <a:ext uri="{FF2B5EF4-FFF2-40B4-BE49-F238E27FC236}">
                <a16:creationId xmlns:a16="http://schemas.microsoft.com/office/drawing/2014/main" id="{7BA89A88-1A16-CF72-4FEB-02DFDB6E679C}"/>
              </a:ext>
            </a:extLst>
          </p:cNvPr>
          <p:cNvCxnSpPr>
            <a:stCxn id="45" idx="0"/>
            <a:endCxn id="35" idx="3"/>
          </p:cNvCxnSpPr>
          <p:nvPr/>
        </p:nvCxnSpPr>
        <p:spPr>
          <a:xfrm rot="16200000" flipV="1">
            <a:off x="3891267" y="2695645"/>
            <a:ext cx="1016625" cy="4036445"/>
          </a:xfrm>
          <a:prstGeom prst="bentConnector2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4464">
            <a:extLst>
              <a:ext uri="{FF2B5EF4-FFF2-40B4-BE49-F238E27FC236}">
                <a16:creationId xmlns:a16="http://schemas.microsoft.com/office/drawing/2014/main" id="{4B2D8D0F-BC01-E379-B662-98BCD2D6180A}"/>
              </a:ext>
            </a:extLst>
          </p:cNvPr>
          <p:cNvSpPr txBox="1"/>
          <p:nvPr/>
        </p:nvSpPr>
        <p:spPr>
          <a:xfrm>
            <a:off x="4207140" y="4185235"/>
            <a:ext cx="774251" cy="2949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&lt;&lt;read&gt;&gt;</a:t>
            </a:r>
          </a:p>
        </p:txBody>
      </p:sp>
      <p:sp>
        <p:nvSpPr>
          <p:cNvPr id="41" name="TextBox 947">
            <a:extLst>
              <a:ext uri="{FF2B5EF4-FFF2-40B4-BE49-F238E27FC236}">
                <a16:creationId xmlns:a16="http://schemas.microsoft.com/office/drawing/2014/main" id="{1B05F554-86D4-336D-2CF7-0459AC42B5C5}"/>
              </a:ext>
            </a:extLst>
          </p:cNvPr>
          <p:cNvSpPr txBox="1"/>
          <p:nvPr/>
        </p:nvSpPr>
        <p:spPr>
          <a:xfrm>
            <a:off x="872092" y="4705171"/>
            <a:ext cx="953786" cy="2949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R="0" algn="r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&lt;&lt;control&gt;&gt;</a:t>
            </a:r>
          </a:p>
        </p:txBody>
      </p:sp>
      <p:sp>
        <p:nvSpPr>
          <p:cNvPr id="42" name="TextBox 948">
            <a:extLst>
              <a:ext uri="{FF2B5EF4-FFF2-40B4-BE49-F238E27FC236}">
                <a16:creationId xmlns:a16="http://schemas.microsoft.com/office/drawing/2014/main" id="{7384BBD2-E135-3A1F-6422-940E527F0549}"/>
              </a:ext>
            </a:extLst>
          </p:cNvPr>
          <p:cNvSpPr txBox="1"/>
          <p:nvPr/>
        </p:nvSpPr>
        <p:spPr>
          <a:xfrm>
            <a:off x="2531032" y="5512873"/>
            <a:ext cx="674865" cy="2949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R="0" algn="ctr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&lt;&lt;run&gt;&gt;</a:t>
            </a:r>
          </a:p>
        </p:txBody>
      </p:sp>
      <p:sp>
        <p:nvSpPr>
          <p:cNvPr id="43" name="TextBox 949">
            <a:extLst>
              <a:ext uri="{FF2B5EF4-FFF2-40B4-BE49-F238E27FC236}">
                <a16:creationId xmlns:a16="http://schemas.microsoft.com/office/drawing/2014/main" id="{88A88EB3-336A-8004-AD98-EF3D31FE3783}"/>
              </a:ext>
            </a:extLst>
          </p:cNvPr>
          <p:cNvSpPr txBox="1"/>
          <p:nvPr/>
        </p:nvSpPr>
        <p:spPr>
          <a:xfrm>
            <a:off x="3148898" y="5290697"/>
            <a:ext cx="269304" cy="2949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R="0" algn="ctr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kern="0" dirty="0">
                <a:solidFill>
                  <a:srgbClr val="000000"/>
                </a:solidFill>
              </a:rPr>
              <a:t>1..*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cxnSp>
        <p:nvCxnSpPr>
          <p:cNvPr id="44" name="Straight Arrow Connector 4466">
            <a:extLst>
              <a:ext uri="{FF2B5EF4-FFF2-40B4-BE49-F238E27FC236}">
                <a16:creationId xmlns:a16="http://schemas.microsoft.com/office/drawing/2014/main" id="{9E808829-C1BD-2ACC-DB15-E0C4D5CAFB03}"/>
              </a:ext>
            </a:extLst>
          </p:cNvPr>
          <p:cNvCxnSpPr/>
          <p:nvPr/>
        </p:nvCxnSpPr>
        <p:spPr>
          <a:xfrm flipV="1">
            <a:off x="6417802" y="4351818"/>
            <a:ext cx="1618204" cy="129385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lowchart: Document 4452">
            <a:extLst>
              <a:ext uri="{FF2B5EF4-FFF2-40B4-BE49-F238E27FC236}">
                <a16:creationId xmlns:a16="http://schemas.microsoft.com/office/drawing/2014/main" id="{60E2676C-ED66-8F5B-6A66-6454E145EC7B}"/>
              </a:ext>
            </a:extLst>
          </p:cNvPr>
          <p:cNvSpPr/>
          <p:nvPr/>
        </p:nvSpPr>
        <p:spPr>
          <a:xfrm>
            <a:off x="5281210" y="5222180"/>
            <a:ext cx="2273182" cy="876339"/>
          </a:xfrm>
          <a:prstGeom prst="flowChartDocumen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modelDescription.xml</a:t>
            </a:r>
          </a:p>
        </p:txBody>
      </p:sp>
      <p:sp>
        <p:nvSpPr>
          <p:cNvPr id="46" name="TextBox 953">
            <a:extLst>
              <a:ext uri="{FF2B5EF4-FFF2-40B4-BE49-F238E27FC236}">
                <a16:creationId xmlns:a16="http://schemas.microsoft.com/office/drawing/2014/main" id="{3A20C1EC-4158-9FAC-3CD1-D1781085A460}"/>
              </a:ext>
            </a:extLst>
          </p:cNvPr>
          <p:cNvSpPr txBox="1"/>
          <p:nvPr/>
        </p:nvSpPr>
        <p:spPr>
          <a:xfrm>
            <a:off x="7854213" y="4497634"/>
            <a:ext cx="1261564" cy="2620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&lt;&lt;references&gt;&gt;</a:t>
            </a:r>
          </a:p>
        </p:txBody>
      </p:sp>
      <p:sp>
        <p:nvSpPr>
          <p:cNvPr id="47" name="Rectangle 4469">
            <a:extLst>
              <a:ext uri="{FF2B5EF4-FFF2-40B4-BE49-F238E27FC236}">
                <a16:creationId xmlns:a16="http://schemas.microsoft.com/office/drawing/2014/main" id="{2D97AD1F-331B-FB62-4D0E-913EC9E0A464}"/>
              </a:ext>
            </a:extLst>
          </p:cNvPr>
          <p:cNvSpPr/>
          <p:nvPr/>
        </p:nvSpPr>
        <p:spPr>
          <a:xfrm>
            <a:off x="7688478" y="5913853"/>
            <a:ext cx="24529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Functional Mock-up Unit 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8" name="Group 9">
            <a:extLst>
              <a:ext uri="{FF2B5EF4-FFF2-40B4-BE49-F238E27FC236}">
                <a16:creationId xmlns:a16="http://schemas.microsoft.com/office/drawing/2014/main" id="{F6E390C0-38AD-C3A4-D338-64CEB54526B3}"/>
              </a:ext>
            </a:extLst>
          </p:cNvPr>
          <p:cNvGrpSpPr/>
          <p:nvPr/>
        </p:nvGrpSpPr>
        <p:grpSpPr>
          <a:xfrm>
            <a:off x="2987639" y="2744835"/>
            <a:ext cx="3152811" cy="1348763"/>
            <a:chOff x="427990" y="2276290"/>
            <a:chExt cx="5447073" cy="1985629"/>
          </a:xfrm>
        </p:grpSpPr>
        <p:grpSp>
          <p:nvGrpSpPr>
            <p:cNvPr id="49" name="Group 10">
              <a:extLst>
                <a:ext uri="{FF2B5EF4-FFF2-40B4-BE49-F238E27FC236}">
                  <a16:creationId xmlns:a16="http://schemas.microsoft.com/office/drawing/2014/main" id="{E7A25970-4427-F23D-4062-7415F26EB26B}"/>
                </a:ext>
              </a:extLst>
            </p:cNvPr>
            <p:cNvGrpSpPr/>
            <p:nvPr/>
          </p:nvGrpSpPr>
          <p:grpSpPr>
            <a:xfrm>
              <a:off x="427990" y="2998269"/>
              <a:ext cx="2613228" cy="1263650"/>
              <a:chOff x="554990" y="2605006"/>
              <a:chExt cx="2613228" cy="1263650"/>
            </a:xfrm>
          </p:grpSpPr>
          <p:grpSp>
            <p:nvGrpSpPr>
              <p:cNvPr id="62" name="Group 23">
                <a:extLst>
                  <a:ext uri="{FF2B5EF4-FFF2-40B4-BE49-F238E27FC236}">
                    <a16:creationId xmlns:a16="http://schemas.microsoft.com/office/drawing/2014/main" id="{A8A2EAC5-A00B-1F42-B7A0-ED40EFE36B30}"/>
                  </a:ext>
                </a:extLst>
              </p:cNvPr>
              <p:cNvGrpSpPr/>
              <p:nvPr/>
            </p:nvGrpSpPr>
            <p:grpSpPr>
              <a:xfrm>
                <a:off x="1501235" y="2605006"/>
                <a:ext cx="1666983" cy="1263650"/>
                <a:chOff x="563538" y="1072470"/>
                <a:chExt cx="1666983" cy="1263650"/>
              </a:xfrm>
            </p:grpSpPr>
            <p:sp>
              <p:nvSpPr>
                <p:cNvPr id="64" name="Left Brace 25">
                  <a:extLst>
                    <a:ext uri="{FF2B5EF4-FFF2-40B4-BE49-F238E27FC236}">
                      <a16:creationId xmlns:a16="http://schemas.microsoft.com/office/drawing/2014/main" id="{F99EF040-F0AE-BF83-1CD9-1B46D4E2AF4E}"/>
                    </a:ext>
                  </a:extLst>
                </p:cNvPr>
                <p:cNvSpPr/>
                <p:nvPr/>
              </p:nvSpPr>
              <p:spPr>
                <a:xfrm>
                  <a:off x="563538" y="1075592"/>
                  <a:ext cx="257283" cy="1260528"/>
                </a:xfrm>
                <a:prstGeom prst="leftBrace">
                  <a:avLst/>
                </a:prstGeom>
                <a:solidFill>
                  <a:scrgbClr r="0" g="0" b="0">
                    <a:alpha val="0"/>
                  </a:scrgbClr>
                </a:solidFill>
                <a:ln>
                  <a:solidFill>
                    <a:srgbClr val="A80163"/>
                  </a:solidFill>
                </a:ln>
              </p:spPr>
              <p:style>
                <a:lnRef idx="1">
                  <a:srgbClr val="A80163"/>
                </a:lnRef>
                <a:fillRef idx="0">
                  <a:srgbClr val="A80163"/>
                </a:fillRef>
                <a:effectRef idx="0">
                  <a:srgbClr val="A80163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65" name="Picture 26">
                  <a:extLst>
                    <a:ext uri="{FF2B5EF4-FFF2-40B4-BE49-F238E27FC236}">
                      <a16:creationId xmlns:a16="http://schemas.microsoft.com/office/drawing/2014/main" id="{D51A585C-F409-6D06-2E48-07657B2DA9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20821" y="1072470"/>
                  <a:ext cx="1409700" cy="1257300"/>
                </a:xfrm>
                <a:prstGeom prst="rect">
                  <a:avLst/>
                </a:prstGeom>
              </p:spPr>
            </p:pic>
          </p:grpSp>
          <p:pic>
            <p:nvPicPr>
              <p:cNvPr id="63" name="Picture 24">
                <a:extLst>
                  <a:ext uri="{FF2B5EF4-FFF2-40B4-BE49-F238E27FC236}">
                    <a16:creationId xmlns:a16="http://schemas.microsoft.com/office/drawing/2014/main" id="{4FFA79E2-2104-BD39-456C-525CD4F9DC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4990" y="3113006"/>
                <a:ext cx="1000125" cy="247650"/>
              </a:xfrm>
              <a:prstGeom prst="rect">
                <a:avLst/>
              </a:prstGeom>
            </p:spPr>
          </p:pic>
        </p:grpSp>
        <p:grpSp>
          <p:nvGrpSpPr>
            <p:cNvPr id="50" name="Group 11">
              <a:extLst>
                <a:ext uri="{FF2B5EF4-FFF2-40B4-BE49-F238E27FC236}">
                  <a16:creationId xmlns:a16="http://schemas.microsoft.com/office/drawing/2014/main" id="{3101ADC2-6E9F-6099-258F-80EE81122EC1}"/>
                </a:ext>
              </a:extLst>
            </p:cNvPr>
            <p:cNvGrpSpPr/>
            <p:nvPr/>
          </p:nvGrpSpPr>
          <p:grpSpPr>
            <a:xfrm>
              <a:off x="3298501" y="2276290"/>
              <a:ext cx="2576562" cy="866775"/>
              <a:chOff x="3121392" y="1753534"/>
              <a:chExt cx="2576562" cy="866775"/>
            </a:xfrm>
          </p:grpSpPr>
          <p:pic>
            <p:nvPicPr>
              <p:cNvPr id="52" name="Picture 13">
                <a:extLst>
                  <a:ext uri="{FF2B5EF4-FFF2-40B4-BE49-F238E27FC236}">
                    <a16:creationId xmlns:a16="http://schemas.microsoft.com/office/drawing/2014/main" id="{DED58320-E412-B62F-AB2F-CE3ED8C1B0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05815" y="1753534"/>
                <a:ext cx="847725" cy="866775"/>
              </a:xfrm>
              <a:prstGeom prst="rect">
                <a:avLst/>
              </a:prstGeom>
            </p:spPr>
          </p:pic>
          <p:sp>
            <p:nvSpPr>
              <p:cNvPr id="53" name="Left Brace 14">
                <a:extLst>
                  <a:ext uri="{FF2B5EF4-FFF2-40B4-BE49-F238E27FC236}">
                    <a16:creationId xmlns:a16="http://schemas.microsoft.com/office/drawing/2014/main" id="{B579634F-4E41-EC40-A3CE-228AF3A019DE}"/>
                  </a:ext>
                </a:extLst>
              </p:cNvPr>
              <p:cNvSpPr/>
              <p:nvPr/>
            </p:nvSpPr>
            <p:spPr>
              <a:xfrm>
                <a:off x="3121392" y="1760551"/>
                <a:ext cx="211585" cy="852739"/>
              </a:xfrm>
              <a:prstGeom prst="leftBrace">
                <a:avLst/>
              </a:prstGeom>
              <a:solidFill>
                <a:scrgbClr r="0" g="0" b="0">
                  <a:alpha val="0"/>
                </a:scrgbClr>
              </a:solidFill>
              <a:ln>
                <a:solidFill>
                  <a:srgbClr val="A80163"/>
                </a:solidFill>
              </a:ln>
            </p:spPr>
            <p:style>
              <a:lnRef idx="1">
                <a:srgbClr val="A80163"/>
              </a:lnRef>
              <a:fillRef idx="0">
                <a:srgbClr val="A80163"/>
              </a:fillRef>
              <a:effectRef idx="0">
                <a:srgbClr val="A8016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4" name="Straight Connector 15">
                <a:extLst>
                  <a:ext uri="{FF2B5EF4-FFF2-40B4-BE49-F238E27FC236}">
                    <a16:creationId xmlns:a16="http://schemas.microsoft.com/office/drawing/2014/main" id="{C6E7FBFD-7D63-3B74-9420-11C5C5225955}"/>
                  </a:ext>
                </a:extLst>
              </p:cNvPr>
              <p:cNvCxnSpPr/>
              <p:nvPr/>
            </p:nvCxnSpPr>
            <p:spPr>
              <a:xfrm>
                <a:off x="4086754" y="1883708"/>
                <a:ext cx="582399" cy="1"/>
              </a:xfrm>
              <a:prstGeom prst="line">
                <a:avLst/>
              </a:prstGeom>
              <a:ln>
                <a:solidFill>
                  <a:srgbClr val="3D106C"/>
                </a:solidFill>
              </a:ln>
            </p:spPr>
            <p:style>
              <a:lnRef idx="1">
                <a:srgbClr val="A80163"/>
              </a:lnRef>
              <a:fillRef idx="0">
                <a:srgbClr val="A80163"/>
              </a:fillRef>
              <a:effectRef idx="0">
                <a:srgbClr val="A80163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16">
                <a:extLst>
                  <a:ext uri="{FF2B5EF4-FFF2-40B4-BE49-F238E27FC236}">
                    <a16:creationId xmlns:a16="http://schemas.microsoft.com/office/drawing/2014/main" id="{0A8620B7-5D8B-C51F-69D5-1D9F4E8E39D0}"/>
                  </a:ext>
                </a:extLst>
              </p:cNvPr>
              <p:cNvCxnSpPr/>
              <p:nvPr/>
            </p:nvCxnSpPr>
            <p:spPr>
              <a:xfrm>
                <a:off x="4086754" y="2286544"/>
                <a:ext cx="582399" cy="1"/>
              </a:xfrm>
              <a:prstGeom prst="line">
                <a:avLst/>
              </a:prstGeom>
              <a:ln>
                <a:solidFill>
                  <a:srgbClr val="3D106C"/>
                </a:solidFill>
              </a:ln>
            </p:spPr>
            <p:style>
              <a:lnRef idx="1">
                <a:srgbClr val="A80163"/>
              </a:lnRef>
              <a:fillRef idx="0">
                <a:srgbClr val="A80163"/>
              </a:fillRef>
              <a:effectRef idx="0">
                <a:srgbClr val="A80163"/>
              </a:effectRef>
              <a:fontRef idx="minor">
                <a:schemeClr val="tx1"/>
              </a:fontRef>
            </p:style>
          </p:cxnSp>
          <p:pic>
            <p:nvPicPr>
              <p:cNvPr id="56" name="Picture 17">
                <a:extLst>
                  <a:ext uri="{FF2B5EF4-FFF2-40B4-BE49-F238E27FC236}">
                    <a16:creationId xmlns:a16="http://schemas.microsoft.com/office/drawing/2014/main" id="{D5DD8AD5-4912-D1D8-60E8-F02436510A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35929" y="2208949"/>
                <a:ext cx="962025" cy="190500"/>
              </a:xfrm>
              <a:prstGeom prst="rect">
                <a:avLst/>
              </a:prstGeom>
            </p:spPr>
          </p:pic>
          <p:pic>
            <p:nvPicPr>
              <p:cNvPr id="57" name="Picture 18">
                <a:extLst>
                  <a:ext uri="{FF2B5EF4-FFF2-40B4-BE49-F238E27FC236}">
                    <a16:creationId xmlns:a16="http://schemas.microsoft.com/office/drawing/2014/main" id="{ED281162-0C0B-BE55-7FA1-EC938FA94D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35929" y="1994043"/>
                <a:ext cx="876300" cy="209550"/>
              </a:xfrm>
              <a:prstGeom prst="rect">
                <a:avLst/>
              </a:prstGeom>
            </p:spPr>
          </p:pic>
          <p:cxnSp>
            <p:nvCxnSpPr>
              <p:cNvPr id="58" name="Straight Connector 19">
                <a:extLst>
                  <a:ext uri="{FF2B5EF4-FFF2-40B4-BE49-F238E27FC236}">
                    <a16:creationId xmlns:a16="http://schemas.microsoft.com/office/drawing/2014/main" id="{2D352E6B-B9F0-5B36-DDF5-0E91934DBA91}"/>
                  </a:ext>
                </a:extLst>
              </p:cNvPr>
              <p:cNvCxnSpPr/>
              <p:nvPr/>
            </p:nvCxnSpPr>
            <p:spPr>
              <a:xfrm>
                <a:off x="4086754" y="2085126"/>
                <a:ext cx="582399" cy="1"/>
              </a:xfrm>
              <a:prstGeom prst="line">
                <a:avLst/>
              </a:prstGeom>
              <a:ln>
                <a:solidFill>
                  <a:srgbClr val="3D106C"/>
                </a:solidFill>
              </a:ln>
            </p:spPr>
            <p:style>
              <a:lnRef idx="1">
                <a:srgbClr val="A80163"/>
              </a:lnRef>
              <a:fillRef idx="0">
                <a:srgbClr val="A80163"/>
              </a:fillRef>
              <a:effectRef idx="0">
                <a:srgbClr val="A80163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20">
                <a:extLst>
                  <a:ext uri="{FF2B5EF4-FFF2-40B4-BE49-F238E27FC236}">
                    <a16:creationId xmlns:a16="http://schemas.microsoft.com/office/drawing/2014/main" id="{810B21B5-6BD2-0FC5-50DD-E2825C8EDA5D}"/>
                  </a:ext>
                </a:extLst>
              </p:cNvPr>
              <p:cNvCxnSpPr/>
              <p:nvPr/>
            </p:nvCxnSpPr>
            <p:spPr>
              <a:xfrm>
                <a:off x="4086754" y="2487963"/>
                <a:ext cx="582399" cy="1"/>
              </a:xfrm>
              <a:prstGeom prst="line">
                <a:avLst/>
              </a:prstGeom>
              <a:ln>
                <a:solidFill>
                  <a:srgbClr val="3D106C"/>
                </a:solidFill>
              </a:ln>
            </p:spPr>
            <p:style>
              <a:lnRef idx="1">
                <a:srgbClr val="A80163"/>
              </a:lnRef>
              <a:fillRef idx="0">
                <a:srgbClr val="A80163"/>
              </a:fillRef>
              <a:effectRef idx="0">
                <a:srgbClr val="A80163"/>
              </a:effectRef>
              <a:fontRef idx="minor">
                <a:schemeClr val="tx1"/>
              </a:fontRef>
            </p:style>
          </p:cxnSp>
          <p:pic>
            <p:nvPicPr>
              <p:cNvPr id="60" name="Picture 21">
                <a:extLst>
                  <a:ext uri="{FF2B5EF4-FFF2-40B4-BE49-F238E27FC236}">
                    <a16:creationId xmlns:a16="http://schemas.microsoft.com/office/drawing/2014/main" id="{C528B359-667A-1193-5541-43D9BA5266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35929" y="2405010"/>
                <a:ext cx="962025" cy="190500"/>
              </a:xfrm>
              <a:prstGeom prst="rect">
                <a:avLst/>
              </a:prstGeom>
            </p:spPr>
          </p:pic>
          <p:pic>
            <p:nvPicPr>
              <p:cNvPr id="61" name="Picture 22">
                <a:extLst>
                  <a:ext uri="{FF2B5EF4-FFF2-40B4-BE49-F238E27FC236}">
                    <a16:creationId xmlns:a16="http://schemas.microsoft.com/office/drawing/2014/main" id="{0A86A5E5-565C-60D6-5074-6B146DF871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35929" y="1778933"/>
                <a:ext cx="876300" cy="209550"/>
              </a:xfrm>
              <a:prstGeom prst="rect">
                <a:avLst/>
              </a:prstGeom>
            </p:spPr>
          </p:pic>
        </p:grpSp>
        <p:cxnSp>
          <p:nvCxnSpPr>
            <p:cNvPr id="51" name="Straight Connector 12">
              <a:extLst>
                <a:ext uri="{FF2B5EF4-FFF2-40B4-BE49-F238E27FC236}">
                  <a16:creationId xmlns:a16="http://schemas.microsoft.com/office/drawing/2014/main" id="{3C57ABA2-220A-DDC3-181B-744BDFFF0291}"/>
                </a:ext>
              </a:extLst>
            </p:cNvPr>
            <p:cNvCxnSpPr>
              <a:endCxn id="53" idx="1"/>
            </p:cNvCxnSpPr>
            <p:nvPr/>
          </p:nvCxnSpPr>
          <p:spPr>
            <a:xfrm flipV="1">
              <a:off x="2336368" y="2709677"/>
              <a:ext cx="962133" cy="408589"/>
            </a:xfrm>
            <a:prstGeom prst="line">
              <a:avLst/>
            </a:prstGeom>
            <a:ln>
              <a:solidFill>
                <a:srgbClr val="A80163"/>
              </a:solidFill>
            </a:ln>
          </p:spPr>
          <p:style>
            <a:lnRef idx="1">
              <a:srgbClr val="A80163"/>
            </a:lnRef>
            <a:fillRef idx="0">
              <a:srgbClr val="A80163"/>
            </a:fillRef>
            <a:effectRef idx="0">
              <a:srgbClr val="A8016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308417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D4CE00-6F7E-AD47-FDA6-A2165852B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000" dirty="0"/>
              <a:t>Define a tool-independent, free-to-use standard for exchange </a:t>
            </a:r>
            <a:br>
              <a:rPr lang="en-US" sz="2000" dirty="0"/>
            </a:br>
            <a:r>
              <a:rPr lang="en-US" sz="2000" dirty="0"/>
              <a:t>and co-simulation of models between different simulation tools</a:t>
            </a:r>
          </a:p>
          <a:p>
            <a:pPr lvl="1"/>
            <a:r>
              <a:rPr lang="en-US" sz="2000" dirty="0"/>
              <a:t>Provide models in a containerized form</a:t>
            </a:r>
          </a:p>
          <a:p>
            <a:pPr lvl="1"/>
            <a:r>
              <a:rPr lang="en-US" sz="2000" dirty="0"/>
              <a:t>Decouple Know-How between producers and users of FMUs</a:t>
            </a:r>
          </a:p>
          <a:p>
            <a:pPr lvl="1"/>
            <a:r>
              <a:rPr lang="en-US" sz="2000" dirty="0"/>
              <a:t>Decouple know-how between different brands engineers and software programmers</a:t>
            </a:r>
          </a:p>
          <a:p>
            <a:pPr lvl="1"/>
            <a:r>
              <a:rPr lang="en-US" sz="2000" dirty="0"/>
              <a:t>Massive </a:t>
            </a:r>
            <a:r>
              <a:rPr lang="en-US" sz="2000" b="1" dirty="0"/>
              <a:t>Re-use</a:t>
            </a:r>
            <a:r>
              <a:rPr lang="en-US" sz="2000" dirty="0"/>
              <a:t> of modelling investment</a:t>
            </a:r>
          </a:p>
          <a:p>
            <a:pPr lvl="1"/>
            <a:r>
              <a:rPr lang="en-US" sz="2000" dirty="0"/>
              <a:t>IP Protection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1068E8-5301-5F50-164C-91D96843C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227821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0640466-FD7D-F25F-4A23-FBC2796D8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FMU for Model Exchange vs. Co-Simulation (FMI 2.0)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D5D7BE8-069F-8595-16D9-3515A36232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Model Exchange (ME)</a:t>
            </a:r>
          </a:p>
          <a:p>
            <a:pPr lvl="1"/>
            <a:r>
              <a:rPr lang="en-US" sz="1600" u="sng" dirty="0"/>
              <a:t>Importing</a:t>
            </a:r>
            <a:r>
              <a:rPr lang="en-US" sz="1600" dirty="0"/>
              <a:t> tool provides the solver.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Pros:</a:t>
            </a:r>
          </a:p>
          <a:p>
            <a:pPr lvl="2"/>
            <a:r>
              <a:rPr lang="en-US" sz="1400" dirty="0"/>
              <a:t>Typically more stable as the solver gets direct access to the entire set of equations (internal modules and FMUs).</a:t>
            </a:r>
          </a:p>
          <a:p>
            <a:pPr lvl="1"/>
            <a:r>
              <a:rPr lang="en-US" sz="1600" dirty="0"/>
              <a:t>Cons:</a:t>
            </a:r>
          </a:p>
          <a:p>
            <a:pPr lvl="2"/>
            <a:r>
              <a:rPr lang="en-US" sz="1400" dirty="0"/>
              <a:t>Importing tool must have rich set of solvers that are able to properly handle the imported FMU (stiff, variable step size, event handling, parse,…).</a:t>
            </a:r>
          </a:p>
          <a:p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10E92F1-37BE-ED3B-DD8B-53273929A7A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Co-Simulation (CS)</a:t>
            </a:r>
          </a:p>
          <a:p>
            <a:pPr lvl="1"/>
            <a:r>
              <a:rPr lang="en-US" sz="1600" u="sng" dirty="0"/>
              <a:t>Exporting</a:t>
            </a:r>
            <a:r>
              <a:rPr lang="en-US" sz="1600" dirty="0"/>
              <a:t> tool provides the solver.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Pros:</a:t>
            </a:r>
          </a:p>
          <a:p>
            <a:pPr lvl="2"/>
            <a:r>
              <a:rPr lang="en-US" sz="1400" dirty="0"/>
              <a:t>Exporting tool can apply the most appropriate solver.</a:t>
            </a:r>
          </a:p>
          <a:p>
            <a:pPr lvl="2"/>
            <a:r>
              <a:rPr lang="en-US" sz="1400" dirty="0"/>
              <a:t>Typically faster for large systems.</a:t>
            </a:r>
          </a:p>
          <a:p>
            <a:pPr lvl="2"/>
            <a:r>
              <a:rPr lang="en-US" sz="1400" dirty="0"/>
              <a:t>Well suited for parallelization and multi-rate integration.</a:t>
            </a:r>
          </a:p>
          <a:p>
            <a:pPr lvl="1"/>
            <a:r>
              <a:rPr lang="en-US" sz="1600" dirty="0"/>
              <a:t>Cons:</a:t>
            </a:r>
          </a:p>
          <a:p>
            <a:pPr lvl="2"/>
            <a:r>
              <a:rPr lang="en-US" sz="1400" dirty="0"/>
              <a:t>Numerical stability cannot be guaranteed.</a:t>
            </a:r>
          </a:p>
          <a:p>
            <a:pPr lvl="2"/>
            <a:r>
              <a:rPr lang="en-US" sz="1400" dirty="0"/>
              <a:t>Performance depends on master algorithm (communication step size, events, interpolation).</a:t>
            </a:r>
          </a:p>
          <a:p>
            <a:pPr lvl="2"/>
            <a:r>
              <a:rPr lang="en-US" sz="1400" dirty="0"/>
              <a:t>Master algorithm depends on the maturity of the FMUs.</a:t>
            </a:r>
          </a:p>
          <a:p>
            <a:endParaRPr lang="en-US" dirty="0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4C1394F6-97E4-0EFF-BBDB-EFEC468D28F4}"/>
              </a:ext>
            </a:extLst>
          </p:cNvPr>
          <p:cNvGrpSpPr>
            <a:grpSpLocks/>
          </p:cNvGrpSpPr>
          <p:nvPr/>
        </p:nvGrpSpPr>
        <p:grpSpPr bwMode="auto">
          <a:xfrm>
            <a:off x="871439" y="2385233"/>
            <a:ext cx="4080925" cy="776311"/>
            <a:chOff x="3289" y="1842"/>
            <a:chExt cx="2313" cy="440"/>
          </a:xfrm>
        </p:grpSpPr>
        <p:grpSp>
          <p:nvGrpSpPr>
            <p:cNvPr id="7" name="Group 5">
              <a:extLst>
                <a:ext uri="{FF2B5EF4-FFF2-40B4-BE49-F238E27FC236}">
                  <a16:creationId xmlns:a16="http://schemas.microsoft.com/office/drawing/2014/main" id="{91F0AE69-14AE-B207-9CC9-AD7ADB5B69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9" y="1842"/>
              <a:ext cx="1460" cy="440"/>
              <a:chOff x="497" y="1549"/>
              <a:chExt cx="1460" cy="440"/>
            </a:xfrm>
          </p:grpSpPr>
          <p:grpSp>
            <p:nvGrpSpPr>
              <p:cNvPr id="17" name="Group 6">
                <a:extLst>
                  <a:ext uri="{FF2B5EF4-FFF2-40B4-BE49-F238E27FC236}">
                    <a16:creationId xmlns:a16="http://schemas.microsoft.com/office/drawing/2014/main" id="{B1E1A489-914B-98A5-4945-38033B1BC7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7" y="1549"/>
                <a:ext cx="1179" cy="440"/>
                <a:chOff x="2267" y="1201"/>
                <a:chExt cx="1179" cy="440"/>
              </a:xfrm>
            </p:grpSpPr>
            <p:sp>
              <p:nvSpPr>
                <p:cNvPr id="22" name="Text Box 7">
                  <a:extLst>
                    <a:ext uri="{FF2B5EF4-FFF2-40B4-BE49-F238E27FC236}">
                      <a16:creationId xmlns:a16="http://schemas.microsoft.com/office/drawing/2014/main" id="{C42EFEF0-FE0E-648E-B470-F7C0C4166C8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267" y="1201"/>
                  <a:ext cx="1179" cy="440"/>
                </a:xfrm>
                <a:prstGeom prst="rect">
                  <a:avLst/>
                </a:prstGeom>
                <a:solidFill>
                  <a:srgbClr val="BDCCD5"/>
                </a:solidFill>
                <a:ln w="9525">
                  <a:solidFill>
                    <a:srgbClr val="5C7F9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 fontAlgn="auto">
                    <a:spcBef>
                      <a:spcPct val="50000"/>
                    </a:spcBef>
                    <a:spcAft>
                      <a:spcPts val="0"/>
                    </a:spcAft>
                    <a:defRPr/>
                  </a:pPr>
                  <a:r>
                    <a:rPr lang="en-US" sz="1778" kern="0" dirty="0">
                      <a:solidFill>
                        <a:srgbClr val="5C7F92"/>
                      </a:solidFill>
                      <a:latin typeface="Arial" charset="0"/>
                      <a:ea typeface="Arial Unicode MS" pitchFamily="34" charset="-128"/>
                      <a:cs typeface="Arial Unicode MS" pitchFamily="34" charset="-128"/>
                    </a:rPr>
                    <a:t>Tool</a:t>
                  </a:r>
                </a:p>
                <a:p>
                  <a:pPr algn="ctr" fontAlgn="auto">
                    <a:spcBef>
                      <a:spcPct val="50000"/>
                    </a:spcBef>
                    <a:spcAft>
                      <a:spcPts val="0"/>
                    </a:spcAft>
                    <a:defRPr/>
                  </a:pPr>
                  <a:endParaRPr lang="en-US" sz="1778" kern="0" dirty="0">
                    <a:solidFill>
                      <a:srgbClr val="F9E300"/>
                    </a:solidFill>
                    <a:latin typeface="Arial" charset="0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23" name="Text Box 8">
                  <a:extLst>
                    <a:ext uri="{FF2B5EF4-FFF2-40B4-BE49-F238E27FC236}">
                      <a16:creationId xmlns:a16="http://schemas.microsoft.com/office/drawing/2014/main" id="{3E059BEF-D435-1B90-B4EB-44C96355018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856" y="1427"/>
                  <a:ext cx="544" cy="169"/>
                </a:xfrm>
                <a:prstGeom prst="rect">
                  <a:avLst/>
                </a:prstGeom>
                <a:solidFill>
                  <a:srgbClr val="5C7F92"/>
                </a:solidFill>
                <a:ln w="9525">
                  <a:solidFill>
                    <a:srgbClr val="5C7F9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 fontAlgn="auto">
                    <a:spcBef>
                      <a:spcPct val="50000"/>
                    </a:spcBef>
                    <a:spcAft>
                      <a:spcPts val="0"/>
                    </a:spcAft>
                    <a:defRPr/>
                  </a:pPr>
                  <a:r>
                    <a:rPr lang="en-US" sz="1334" kern="0" dirty="0">
                      <a:solidFill>
                        <a:srgbClr val="FFFFFF"/>
                      </a:solidFill>
                      <a:latin typeface="Arial" charset="0"/>
                      <a:ea typeface="Arial Unicode MS" pitchFamily="34" charset="-128"/>
                      <a:cs typeface="Arial Unicode MS" pitchFamily="34" charset="-128"/>
                    </a:rPr>
                    <a:t>Solver</a:t>
                  </a:r>
                </a:p>
              </p:txBody>
            </p:sp>
            <p:pic>
              <p:nvPicPr>
                <p:cNvPr id="24" name="Picture 19" descr="dialogs">
                  <a:extLst>
                    <a:ext uri="{FF2B5EF4-FFF2-40B4-BE49-F238E27FC236}">
                      <a16:creationId xmlns:a16="http://schemas.microsoft.com/office/drawing/2014/main" id="{EB85F49D-85E1-8C32-7DD6-B2F0EB6DBEF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41" y="1214"/>
                  <a:ext cx="201" cy="20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8" name="Group 10">
                <a:extLst>
                  <a:ext uri="{FF2B5EF4-FFF2-40B4-BE49-F238E27FC236}">
                    <a16:creationId xmlns:a16="http://schemas.microsoft.com/office/drawing/2014/main" id="{B0AF4E7F-ECEF-1278-6DA0-8BC2458844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82" y="1685"/>
                <a:ext cx="275" cy="181"/>
                <a:chOff x="3110" y="3461"/>
                <a:chExt cx="275" cy="181"/>
              </a:xfrm>
            </p:grpSpPr>
            <p:cxnSp>
              <p:nvCxnSpPr>
                <p:cNvPr id="19" name="AutoShape 11">
                  <a:extLst>
                    <a:ext uri="{FF2B5EF4-FFF2-40B4-BE49-F238E27FC236}">
                      <a16:creationId xmlns:a16="http://schemas.microsoft.com/office/drawing/2014/main" id="{A19EE450-4346-D78E-E098-8215CBF1A8AC}"/>
                    </a:ext>
                  </a:extLst>
                </p:cNvPr>
                <p:cNvCxnSpPr>
                  <a:cxnSpLocks noChangeShapeType="1"/>
                  <a:endCxn id="20" idx="2"/>
                </p:cNvCxnSpPr>
                <p:nvPr/>
              </p:nvCxnSpPr>
              <p:spPr bwMode="auto">
                <a:xfrm>
                  <a:off x="3110" y="3551"/>
                  <a:ext cx="116" cy="0"/>
                </a:xfrm>
                <a:prstGeom prst="straightConnector1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20" name="Oval 12">
                  <a:extLst>
                    <a:ext uri="{FF2B5EF4-FFF2-40B4-BE49-F238E27FC236}">
                      <a16:creationId xmlns:a16="http://schemas.microsoft.com/office/drawing/2014/main" id="{EBEB3BB5-0ED3-68BF-2A3A-7CB41567CE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35" y="3483"/>
                  <a:ext cx="136" cy="136"/>
                </a:xfrm>
                <a:prstGeom prst="ellipse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778" kern="0" dirty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21" name="Rectangle 13">
                  <a:extLst>
                    <a:ext uri="{FF2B5EF4-FFF2-40B4-BE49-F238E27FC236}">
                      <a16:creationId xmlns:a16="http://schemas.microsoft.com/office/drawing/2014/main" id="{88624483-04D6-B42E-3AB2-E790D69B99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11" y="3461"/>
                  <a:ext cx="74" cy="18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accent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778" kern="0" dirty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</p:grpSp>
        </p:grpSp>
        <p:grpSp>
          <p:nvGrpSpPr>
            <p:cNvPr id="8" name="Group 14">
              <a:extLst>
                <a:ext uri="{FF2B5EF4-FFF2-40B4-BE49-F238E27FC236}">
                  <a16:creationId xmlns:a16="http://schemas.microsoft.com/office/drawing/2014/main" id="{02D23E3F-56BC-E656-ADB1-C6F945C558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87" y="1842"/>
              <a:ext cx="915" cy="440"/>
              <a:chOff x="3539" y="2316"/>
              <a:chExt cx="915" cy="440"/>
            </a:xfrm>
          </p:grpSpPr>
          <p:grpSp>
            <p:nvGrpSpPr>
              <p:cNvPr id="9" name="Group 15">
                <a:extLst>
                  <a:ext uri="{FF2B5EF4-FFF2-40B4-BE49-F238E27FC236}">
                    <a16:creationId xmlns:a16="http://schemas.microsoft.com/office/drawing/2014/main" id="{FD253E28-DF57-C67B-AB18-35715871B1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15" y="2316"/>
                <a:ext cx="639" cy="440"/>
                <a:chOff x="1973" y="3223"/>
                <a:chExt cx="639" cy="440"/>
              </a:xfrm>
            </p:grpSpPr>
            <p:grpSp>
              <p:nvGrpSpPr>
                <p:cNvPr id="13" name="Group 16">
                  <a:extLst>
                    <a:ext uri="{FF2B5EF4-FFF2-40B4-BE49-F238E27FC236}">
                      <a16:creationId xmlns:a16="http://schemas.microsoft.com/office/drawing/2014/main" id="{B2A0F366-4A12-6885-0E65-9D472B6BB56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973" y="3223"/>
                  <a:ext cx="639" cy="440"/>
                  <a:chOff x="3299" y="3361"/>
                  <a:chExt cx="639" cy="440"/>
                </a:xfrm>
              </p:grpSpPr>
              <p:sp>
                <p:nvSpPr>
                  <p:cNvPr id="15" name="Text Box 17">
                    <a:extLst>
                      <a:ext uri="{FF2B5EF4-FFF2-40B4-BE49-F238E27FC236}">
                        <a16:creationId xmlns:a16="http://schemas.microsoft.com/office/drawing/2014/main" id="{BFCFCC8A-2C5F-F66D-B1B1-4AA1A5E3249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299" y="3361"/>
                    <a:ext cx="639" cy="440"/>
                  </a:xfrm>
                  <a:prstGeom prst="rect">
                    <a:avLst/>
                  </a:prstGeom>
                  <a:solidFill>
                    <a:srgbClr val="BDCCD5"/>
                  </a:solidFill>
                  <a:ln w="9525">
                    <a:solidFill>
                      <a:srgbClr val="5C7F92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algn="ctr"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778" kern="0" dirty="0">
                        <a:solidFill>
                          <a:srgbClr val="5C7F92"/>
                        </a:solidFill>
                        <a:latin typeface="Arial" charset="0"/>
                        <a:ea typeface="Arial Unicode MS" pitchFamily="34" charset="-128"/>
                        <a:cs typeface="Arial Unicode MS" pitchFamily="34" charset="-128"/>
                      </a:rPr>
                      <a:t>FMU</a:t>
                    </a:r>
                  </a:p>
                  <a:p>
                    <a:pPr algn="ctr"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endParaRPr lang="en-US" sz="1778" kern="0" dirty="0">
                      <a:solidFill>
                        <a:srgbClr val="F9E300"/>
                      </a:solidFill>
                      <a:latin typeface="Arial" charset="0"/>
                      <a:ea typeface="Arial Unicode MS" pitchFamily="34" charset="-128"/>
                      <a:cs typeface="Arial Unicode MS" pitchFamily="34" charset="-128"/>
                    </a:endParaRPr>
                  </a:p>
                </p:txBody>
              </p:sp>
              <p:sp>
                <p:nvSpPr>
                  <p:cNvPr id="16" name="Text Box 18">
                    <a:extLst>
                      <a:ext uri="{FF2B5EF4-FFF2-40B4-BE49-F238E27FC236}">
                        <a16:creationId xmlns:a16="http://schemas.microsoft.com/office/drawing/2014/main" id="{B87A3A01-46B7-33AA-326B-7C29745A37A1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43" y="3587"/>
                    <a:ext cx="544" cy="169"/>
                  </a:xfrm>
                  <a:prstGeom prst="rect">
                    <a:avLst/>
                  </a:prstGeom>
                  <a:solidFill>
                    <a:srgbClr val="E30916"/>
                  </a:solidFill>
                  <a:ln w="9525">
                    <a:solidFill>
                      <a:srgbClr val="5C7F92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 algn="ctr" fontAlgn="auto">
                      <a:spcBef>
                        <a:spcPct val="5000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sz="1334" kern="0" dirty="0">
                        <a:solidFill>
                          <a:srgbClr val="FFFFFF"/>
                        </a:solidFill>
                        <a:latin typeface="Arial" charset="0"/>
                        <a:ea typeface="Arial Unicode MS" pitchFamily="34" charset="-128"/>
                        <a:cs typeface="Arial Unicode MS" pitchFamily="34" charset="-128"/>
                      </a:rPr>
                      <a:t>Model</a:t>
                    </a:r>
                  </a:p>
                </p:txBody>
              </p:sp>
            </p:grpSp>
            <p:pic>
              <p:nvPicPr>
                <p:cNvPr id="14" name="Picture 25" descr="exec">
                  <a:extLst>
                    <a:ext uri="{FF2B5EF4-FFF2-40B4-BE49-F238E27FC236}">
                      <a16:creationId xmlns:a16="http://schemas.microsoft.com/office/drawing/2014/main" id="{1D2BCCB5-89D1-7DC1-983F-CAAEF6B4F7A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1984" y="3246"/>
                  <a:ext cx="169" cy="1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0" name="Group 20">
                <a:extLst>
                  <a:ext uri="{FF2B5EF4-FFF2-40B4-BE49-F238E27FC236}">
                    <a16:creationId xmlns:a16="http://schemas.microsoft.com/office/drawing/2014/main" id="{5AF6A380-3B06-2376-95F5-1EF8A677D29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39" y="2470"/>
                <a:ext cx="268" cy="136"/>
                <a:chOff x="1524" y="3173"/>
                <a:chExt cx="268" cy="136"/>
              </a:xfrm>
            </p:grpSpPr>
            <p:cxnSp>
              <p:nvCxnSpPr>
                <p:cNvPr id="11" name="AutoShape 21">
                  <a:extLst>
                    <a:ext uri="{FF2B5EF4-FFF2-40B4-BE49-F238E27FC236}">
                      <a16:creationId xmlns:a16="http://schemas.microsoft.com/office/drawing/2014/main" id="{D1A4E0D0-D615-2487-68E6-E55374DA1C91}"/>
                    </a:ext>
                  </a:extLst>
                </p:cNvPr>
                <p:cNvCxnSpPr>
                  <a:cxnSpLocks noChangeShapeType="1"/>
                  <a:stCxn id="12" idx="6"/>
                </p:cNvCxnSpPr>
                <p:nvPr/>
              </p:nvCxnSpPr>
              <p:spPr bwMode="auto">
                <a:xfrm>
                  <a:off x="1669" y="3241"/>
                  <a:ext cx="123" cy="0"/>
                </a:xfrm>
                <a:prstGeom prst="straightConnector1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2" name="Oval 22">
                  <a:extLst>
                    <a:ext uri="{FF2B5EF4-FFF2-40B4-BE49-F238E27FC236}">
                      <a16:creationId xmlns:a16="http://schemas.microsoft.com/office/drawing/2014/main" id="{75F1E963-D134-77F0-6FEB-7119C362F6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24" y="3173"/>
                  <a:ext cx="136" cy="136"/>
                </a:xfrm>
                <a:prstGeom prst="ellipse">
                  <a:avLst/>
                </a:prstGeom>
                <a:noFill/>
                <a:ln w="28575">
                  <a:solidFill>
                    <a:srgbClr val="0000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778" kern="0" dirty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</p:grpSp>
        </p:grpSp>
      </p:grpSp>
      <p:grpSp>
        <p:nvGrpSpPr>
          <p:cNvPr id="25" name="Group 23">
            <a:extLst>
              <a:ext uri="{FF2B5EF4-FFF2-40B4-BE49-F238E27FC236}">
                <a16:creationId xmlns:a16="http://schemas.microsoft.com/office/drawing/2014/main" id="{46C3DBDB-FDC6-2766-A525-A458D08CA5C7}"/>
              </a:ext>
            </a:extLst>
          </p:cNvPr>
          <p:cNvGrpSpPr>
            <a:grpSpLocks/>
          </p:cNvGrpSpPr>
          <p:nvPr/>
        </p:nvGrpSpPr>
        <p:grpSpPr bwMode="auto">
          <a:xfrm>
            <a:off x="6489373" y="2179687"/>
            <a:ext cx="4080925" cy="1187402"/>
            <a:chOff x="3289" y="3385"/>
            <a:chExt cx="2313" cy="673"/>
          </a:xfrm>
        </p:grpSpPr>
        <p:grpSp>
          <p:nvGrpSpPr>
            <p:cNvPr id="26" name="Group 24">
              <a:extLst>
                <a:ext uri="{FF2B5EF4-FFF2-40B4-BE49-F238E27FC236}">
                  <a16:creationId xmlns:a16="http://schemas.microsoft.com/office/drawing/2014/main" id="{A96BC7F3-2A07-A198-D5D8-908E997B5A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9" y="3501"/>
              <a:ext cx="1460" cy="440"/>
              <a:chOff x="497" y="2066"/>
              <a:chExt cx="1460" cy="440"/>
            </a:xfrm>
          </p:grpSpPr>
          <p:grpSp>
            <p:nvGrpSpPr>
              <p:cNvPr id="36" name="Group 25">
                <a:extLst>
                  <a:ext uri="{FF2B5EF4-FFF2-40B4-BE49-F238E27FC236}">
                    <a16:creationId xmlns:a16="http://schemas.microsoft.com/office/drawing/2014/main" id="{3364999D-56B5-34C2-BDAA-511AA897A5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7" y="2066"/>
                <a:ext cx="1179" cy="440"/>
                <a:chOff x="3389" y="1669"/>
                <a:chExt cx="1179" cy="440"/>
              </a:xfrm>
            </p:grpSpPr>
            <p:sp>
              <p:nvSpPr>
                <p:cNvPr id="42" name="Text Box 26">
                  <a:extLst>
                    <a:ext uri="{FF2B5EF4-FFF2-40B4-BE49-F238E27FC236}">
                      <a16:creationId xmlns:a16="http://schemas.microsoft.com/office/drawing/2014/main" id="{29812332-699D-5E1A-B0F4-7AC0B339042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89" y="1669"/>
                  <a:ext cx="1179" cy="440"/>
                </a:xfrm>
                <a:prstGeom prst="rect">
                  <a:avLst/>
                </a:prstGeom>
                <a:solidFill>
                  <a:srgbClr val="BDCCD5"/>
                </a:solidFill>
                <a:ln w="9525">
                  <a:solidFill>
                    <a:srgbClr val="5C7F9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 fontAlgn="auto">
                    <a:spcBef>
                      <a:spcPct val="50000"/>
                    </a:spcBef>
                    <a:spcAft>
                      <a:spcPts val="0"/>
                    </a:spcAft>
                    <a:defRPr/>
                  </a:pPr>
                  <a:r>
                    <a:rPr lang="en-US" sz="1778" kern="0" dirty="0">
                      <a:solidFill>
                        <a:srgbClr val="5C7F92"/>
                      </a:solidFill>
                      <a:latin typeface="Arial" charset="0"/>
                      <a:ea typeface="Arial Unicode MS" pitchFamily="34" charset="-128"/>
                      <a:cs typeface="Arial Unicode MS" pitchFamily="34" charset="-128"/>
                    </a:rPr>
                    <a:t>Tool</a:t>
                  </a:r>
                </a:p>
                <a:p>
                  <a:pPr algn="ctr" fontAlgn="auto">
                    <a:spcBef>
                      <a:spcPct val="50000"/>
                    </a:spcBef>
                    <a:spcAft>
                      <a:spcPts val="0"/>
                    </a:spcAft>
                    <a:defRPr/>
                  </a:pPr>
                  <a:endParaRPr lang="en-US" sz="1778" kern="0" dirty="0">
                    <a:solidFill>
                      <a:srgbClr val="F9E300"/>
                    </a:solidFill>
                    <a:latin typeface="Arial" charset="0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pic>
              <p:nvPicPr>
                <p:cNvPr id="43" name="Picture 19" descr="dialogs">
                  <a:extLst>
                    <a:ext uri="{FF2B5EF4-FFF2-40B4-BE49-F238E27FC236}">
                      <a16:creationId xmlns:a16="http://schemas.microsoft.com/office/drawing/2014/main" id="{35378EFD-CE41-4983-2CDF-09D6114DD56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63" y="1682"/>
                  <a:ext cx="201" cy="20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37" name="Group 28">
                <a:extLst>
                  <a:ext uri="{FF2B5EF4-FFF2-40B4-BE49-F238E27FC236}">
                    <a16:creationId xmlns:a16="http://schemas.microsoft.com/office/drawing/2014/main" id="{1EC654A4-0EE8-DBCA-38B3-DB8C567FA4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82" y="2195"/>
                <a:ext cx="275" cy="181"/>
                <a:chOff x="1310" y="3150"/>
                <a:chExt cx="275" cy="181"/>
              </a:xfrm>
            </p:grpSpPr>
            <p:cxnSp>
              <p:nvCxnSpPr>
                <p:cNvPr id="38" name="AutoShape 29">
                  <a:extLst>
                    <a:ext uri="{FF2B5EF4-FFF2-40B4-BE49-F238E27FC236}">
                      <a16:creationId xmlns:a16="http://schemas.microsoft.com/office/drawing/2014/main" id="{7D7E3454-1B28-A88E-82C2-8114D90C20AD}"/>
                    </a:ext>
                  </a:extLst>
                </p:cNvPr>
                <p:cNvCxnSpPr>
                  <a:cxnSpLocks noChangeShapeType="1"/>
                  <a:endCxn id="40" idx="2"/>
                </p:cNvCxnSpPr>
                <p:nvPr/>
              </p:nvCxnSpPr>
              <p:spPr bwMode="auto">
                <a:xfrm>
                  <a:off x="1310" y="3240"/>
                  <a:ext cx="116" cy="0"/>
                </a:xfrm>
                <a:prstGeom prst="straightConnector1">
                  <a:avLst/>
                </a:prstGeom>
                <a:noFill/>
                <a:ln w="28575">
                  <a:solidFill>
                    <a:srgbClr val="F84E5A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grpSp>
              <p:nvGrpSpPr>
                <p:cNvPr id="39" name="Group 30">
                  <a:extLst>
                    <a:ext uri="{FF2B5EF4-FFF2-40B4-BE49-F238E27FC236}">
                      <a16:creationId xmlns:a16="http://schemas.microsoft.com/office/drawing/2014/main" id="{6A1F22FD-266B-3615-9E56-2F7821B4B5E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435" y="3150"/>
                  <a:ext cx="150" cy="181"/>
                  <a:chOff x="3407" y="2944"/>
                  <a:chExt cx="150" cy="181"/>
                </a:xfrm>
              </p:grpSpPr>
              <p:sp>
                <p:nvSpPr>
                  <p:cNvPr id="40" name="Oval 31">
                    <a:extLst>
                      <a:ext uri="{FF2B5EF4-FFF2-40B4-BE49-F238E27FC236}">
                        <a16:creationId xmlns:a16="http://schemas.microsoft.com/office/drawing/2014/main" id="{64DD9B46-1EB3-726D-91B7-6658C49B466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07" y="2966"/>
                    <a:ext cx="136" cy="136"/>
                  </a:xfrm>
                  <a:prstGeom prst="ellipse">
                    <a:avLst/>
                  </a:prstGeom>
                  <a:noFill/>
                  <a:ln w="28575">
                    <a:solidFill>
                      <a:srgbClr val="F84E5A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778" kern="0" dirty="0">
                      <a:solidFill>
                        <a:sysClr val="windowText" lastClr="000000"/>
                      </a:solidFill>
                      <a:latin typeface="Arial" charset="0"/>
                    </a:endParaRPr>
                  </a:p>
                </p:txBody>
              </p:sp>
              <p:sp>
                <p:nvSpPr>
                  <p:cNvPr id="41" name="Rectangle 32">
                    <a:extLst>
                      <a:ext uri="{FF2B5EF4-FFF2-40B4-BE49-F238E27FC236}">
                        <a16:creationId xmlns:a16="http://schemas.microsoft.com/office/drawing/2014/main" id="{587EA4EC-535F-48F5-CC2F-0F25E01FC82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483" y="2944"/>
                    <a:ext cx="74" cy="181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778" kern="0" dirty="0">
                      <a:solidFill>
                        <a:sysClr val="windowText" lastClr="000000"/>
                      </a:solidFill>
                      <a:latin typeface="Arial" charset="0"/>
                    </a:endParaRPr>
                  </a:p>
                </p:txBody>
              </p:sp>
            </p:grpSp>
          </p:grpSp>
        </p:grpSp>
        <p:grpSp>
          <p:nvGrpSpPr>
            <p:cNvPr id="27" name="Group 33">
              <a:extLst>
                <a:ext uri="{FF2B5EF4-FFF2-40B4-BE49-F238E27FC236}">
                  <a16:creationId xmlns:a16="http://schemas.microsoft.com/office/drawing/2014/main" id="{4361C4EA-1BAF-3651-BAC8-6CA5969DC9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87" y="3385"/>
              <a:ext cx="915" cy="673"/>
              <a:chOff x="3539" y="1559"/>
              <a:chExt cx="915" cy="673"/>
            </a:xfrm>
          </p:grpSpPr>
          <p:grpSp>
            <p:nvGrpSpPr>
              <p:cNvPr id="28" name="Group 34">
                <a:extLst>
                  <a:ext uri="{FF2B5EF4-FFF2-40B4-BE49-F238E27FC236}">
                    <a16:creationId xmlns:a16="http://schemas.microsoft.com/office/drawing/2014/main" id="{AF7B1A22-4EDF-9C5B-26C9-CA515D1755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15" y="1559"/>
                <a:ext cx="639" cy="673"/>
                <a:chOff x="3557" y="2755"/>
                <a:chExt cx="639" cy="673"/>
              </a:xfrm>
            </p:grpSpPr>
            <p:sp>
              <p:nvSpPr>
                <p:cNvPr id="32" name="Text Box 35">
                  <a:extLst>
                    <a:ext uri="{FF2B5EF4-FFF2-40B4-BE49-F238E27FC236}">
                      <a16:creationId xmlns:a16="http://schemas.microsoft.com/office/drawing/2014/main" id="{2BF7AE1C-F635-46B6-6368-E412CA8ED7F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57" y="2755"/>
                  <a:ext cx="639" cy="673"/>
                </a:xfrm>
                <a:prstGeom prst="rect">
                  <a:avLst/>
                </a:prstGeom>
                <a:solidFill>
                  <a:srgbClr val="BDCCD5"/>
                </a:solidFill>
                <a:ln w="9525">
                  <a:solidFill>
                    <a:srgbClr val="5C7F9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 fontAlgn="auto">
                    <a:spcBef>
                      <a:spcPct val="50000"/>
                    </a:spcBef>
                    <a:spcAft>
                      <a:spcPts val="0"/>
                    </a:spcAft>
                    <a:defRPr/>
                  </a:pPr>
                  <a:r>
                    <a:rPr lang="en-US" sz="1778" kern="0" dirty="0">
                      <a:solidFill>
                        <a:srgbClr val="5C7F92"/>
                      </a:solidFill>
                      <a:latin typeface="Arial" charset="0"/>
                      <a:ea typeface="Arial Unicode MS" pitchFamily="34" charset="-128"/>
                      <a:cs typeface="Arial Unicode MS" pitchFamily="34" charset="-128"/>
                    </a:rPr>
                    <a:t>FMU</a:t>
                  </a:r>
                </a:p>
                <a:p>
                  <a:pPr algn="ctr" fontAlgn="auto">
                    <a:spcBef>
                      <a:spcPct val="50000"/>
                    </a:spcBef>
                    <a:spcAft>
                      <a:spcPts val="0"/>
                    </a:spcAft>
                    <a:defRPr/>
                  </a:pPr>
                  <a:endParaRPr lang="en-US" sz="1778" kern="0" dirty="0">
                    <a:solidFill>
                      <a:srgbClr val="5C7F92"/>
                    </a:solidFill>
                    <a:latin typeface="Arial" charset="0"/>
                    <a:ea typeface="Arial Unicode MS" pitchFamily="34" charset="-128"/>
                    <a:cs typeface="Arial Unicode MS" pitchFamily="34" charset="-128"/>
                  </a:endParaRPr>
                </a:p>
                <a:p>
                  <a:pPr algn="ctr" fontAlgn="auto">
                    <a:spcBef>
                      <a:spcPct val="50000"/>
                    </a:spcBef>
                    <a:spcAft>
                      <a:spcPts val="0"/>
                    </a:spcAft>
                    <a:defRPr/>
                  </a:pPr>
                  <a:endParaRPr lang="en-US" sz="1778" kern="0" dirty="0">
                    <a:solidFill>
                      <a:srgbClr val="F9E300"/>
                    </a:solidFill>
                    <a:latin typeface="Arial" charset="0"/>
                    <a:ea typeface="Arial Unicode MS" pitchFamily="34" charset="-128"/>
                    <a:cs typeface="Arial Unicode MS" pitchFamily="34" charset="-128"/>
                  </a:endParaRPr>
                </a:p>
              </p:txBody>
            </p:sp>
            <p:sp>
              <p:nvSpPr>
                <p:cNvPr id="33" name="Text Box 36">
                  <a:extLst>
                    <a:ext uri="{FF2B5EF4-FFF2-40B4-BE49-F238E27FC236}">
                      <a16:creationId xmlns:a16="http://schemas.microsoft.com/office/drawing/2014/main" id="{1787A318-17A2-4D5F-B0D0-698965F52BD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01" y="2981"/>
                  <a:ext cx="544" cy="169"/>
                </a:xfrm>
                <a:prstGeom prst="rect">
                  <a:avLst/>
                </a:prstGeom>
                <a:solidFill>
                  <a:srgbClr val="E30916"/>
                </a:solidFill>
                <a:ln w="9525">
                  <a:solidFill>
                    <a:srgbClr val="5C7F9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 fontAlgn="auto">
                    <a:spcBef>
                      <a:spcPct val="50000"/>
                    </a:spcBef>
                    <a:spcAft>
                      <a:spcPts val="0"/>
                    </a:spcAft>
                    <a:defRPr/>
                  </a:pPr>
                  <a:r>
                    <a:rPr lang="en-US" sz="1334" kern="0" dirty="0">
                      <a:solidFill>
                        <a:srgbClr val="FFFFFF"/>
                      </a:solidFill>
                      <a:latin typeface="Arial" charset="0"/>
                      <a:ea typeface="Arial Unicode MS" pitchFamily="34" charset="-128"/>
                      <a:cs typeface="Arial Unicode MS" pitchFamily="34" charset="-128"/>
                    </a:rPr>
                    <a:t>Model</a:t>
                  </a:r>
                </a:p>
              </p:txBody>
            </p:sp>
            <p:sp>
              <p:nvSpPr>
                <p:cNvPr id="34" name="Text Box 37">
                  <a:extLst>
                    <a:ext uri="{FF2B5EF4-FFF2-40B4-BE49-F238E27FC236}">
                      <a16:creationId xmlns:a16="http://schemas.microsoft.com/office/drawing/2014/main" id="{BF12690D-CDB1-A25C-08FF-94056F365AD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01" y="3173"/>
                  <a:ext cx="544" cy="169"/>
                </a:xfrm>
                <a:prstGeom prst="rect">
                  <a:avLst/>
                </a:prstGeom>
                <a:solidFill>
                  <a:srgbClr val="5C7F92"/>
                </a:solidFill>
                <a:ln w="9525">
                  <a:solidFill>
                    <a:srgbClr val="5C7F9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 fontAlgn="auto">
                    <a:spcBef>
                      <a:spcPct val="50000"/>
                    </a:spcBef>
                    <a:spcAft>
                      <a:spcPts val="0"/>
                    </a:spcAft>
                    <a:defRPr/>
                  </a:pPr>
                  <a:r>
                    <a:rPr lang="en-US" sz="1334" kern="0" dirty="0">
                      <a:solidFill>
                        <a:srgbClr val="FFFFFF"/>
                      </a:solidFill>
                      <a:latin typeface="Arial" charset="0"/>
                      <a:ea typeface="Arial Unicode MS" pitchFamily="34" charset="-128"/>
                      <a:cs typeface="Arial Unicode MS" pitchFamily="34" charset="-128"/>
                    </a:rPr>
                    <a:t>Solver</a:t>
                  </a:r>
                </a:p>
              </p:txBody>
            </p:sp>
            <p:pic>
              <p:nvPicPr>
                <p:cNvPr id="35" name="Picture 25" descr="exec">
                  <a:extLst>
                    <a:ext uri="{FF2B5EF4-FFF2-40B4-BE49-F238E27FC236}">
                      <a16:creationId xmlns:a16="http://schemas.microsoft.com/office/drawing/2014/main" id="{3C8F32FD-2CEB-6BBC-9E72-22F1106764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 flipV="1">
                  <a:off x="3562" y="2778"/>
                  <a:ext cx="169" cy="1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29" name="Group 39">
                <a:extLst>
                  <a:ext uri="{FF2B5EF4-FFF2-40B4-BE49-F238E27FC236}">
                    <a16:creationId xmlns:a16="http://schemas.microsoft.com/office/drawing/2014/main" id="{356C6916-8795-F5DC-E0B0-12725FC166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39" y="1826"/>
                <a:ext cx="268" cy="136"/>
                <a:chOff x="1524" y="3173"/>
                <a:chExt cx="268" cy="136"/>
              </a:xfrm>
            </p:grpSpPr>
            <p:cxnSp>
              <p:nvCxnSpPr>
                <p:cNvPr id="30" name="AutoShape 40">
                  <a:extLst>
                    <a:ext uri="{FF2B5EF4-FFF2-40B4-BE49-F238E27FC236}">
                      <a16:creationId xmlns:a16="http://schemas.microsoft.com/office/drawing/2014/main" id="{33F2AF19-2CCA-1071-04FD-0D84F63CB579}"/>
                    </a:ext>
                  </a:extLst>
                </p:cNvPr>
                <p:cNvCxnSpPr>
                  <a:cxnSpLocks noChangeShapeType="1"/>
                  <a:stCxn id="31" idx="6"/>
                </p:cNvCxnSpPr>
                <p:nvPr/>
              </p:nvCxnSpPr>
              <p:spPr bwMode="auto">
                <a:xfrm>
                  <a:off x="1669" y="3241"/>
                  <a:ext cx="123" cy="0"/>
                </a:xfrm>
                <a:prstGeom prst="straightConnector1">
                  <a:avLst/>
                </a:prstGeom>
                <a:noFill/>
                <a:ln w="28575">
                  <a:solidFill>
                    <a:srgbClr val="F84E5A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31" name="Oval 41">
                  <a:extLst>
                    <a:ext uri="{FF2B5EF4-FFF2-40B4-BE49-F238E27FC236}">
                      <a16:creationId xmlns:a16="http://schemas.microsoft.com/office/drawing/2014/main" id="{6E9F1B78-D0AB-4530-2D1E-F6B850BA9C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24" y="3173"/>
                  <a:ext cx="136" cy="136"/>
                </a:xfrm>
                <a:prstGeom prst="ellipse">
                  <a:avLst/>
                </a:prstGeom>
                <a:noFill/>
                <a:ln w="28575">
                  <a:solidFill>
                    <a:srgbClr val="F84E5A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778" kern="0" dirty="0">
                    <a:solidFill>
                      <a:sysClr val="windowText" lastClr="000000"/>
                    </a:solidFill>
                    <a:latin typeface="Arial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32045365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70542D56-FB9B-8289-8ABE-8F3AB22EC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67670BC-EDCC-8F9A-31C2-B17603AEB68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de-DE" dirty="0"/>
              <a:t>Unterschied Schrittweite bei CS :  Communication timestep, internal</a:t>
            </a:r>
          </a:p>
          <a:p>
            <a:endParaRPr lang="de-DE" dirty="0"/>
          </a:p>
          <a:p>
            <a:r>
              <a:rPr lang="de-DE" dirty="0"/>
              <a:t>Calling </a:t>
            </a:r>
            <a:r>
              <a:rPr lang="de-DE" dirty="0" err="1"/>
              <a:t>sequence</a:t>
            </a:r>
            <a:r>
              <a:rPr lang="de-DE" dirty="0"/>
              <a:t> CS</a:t>
            </a:r>
          </a:p>
          <a:p>
            <a:endParaRPr lang="de-DE" dirty="0"/>
          </a:p>
          <a:p>
            <a:r>
              <a:rPr lang="de-DE" dirty="0" err="1"/>
              <a:t>SetXX</a:t>
            </a:r>
            <a:endParaRPr lang="de-DE" dirty="0"/>
          </a:p>
          <a:p>
            <a:r>
              <a:rPr lang="de-DE" dirty="0" err="1"/>
              <a:t>doSTEP</a:t>
            </a:r>
            <a:endParaRPr lang="de-DE" dirty="0"/>
          </a:p>
          <a:p>
            <a:r>
              <a:rPr lang="de-DE" dirty="0" err="1"/>
              <a:t>GetXX</a:t>
            </a:r>
            <a:endParaRPr lang="de-DE" dirty="0"/>
          </a:p>
          <a:p>
            <a:r>
              <a:rPr lang="de-DE" dirty="0"/>
              <a:t>(Code von </a:t>
            </a:r>
            <a:r>
              <a:rPr lang="de-DE" dirty="0" err="1"/>
              <a:t>RefFMUs</a:t>
            </a:r>
            <a:r>
              <a:rPr lang="de-DE" dirty="0"/>
              <a:t> kopieren)</a:t>
            </a:r>
          </a:p>
          <a:p>
            <a:r>
              <a:rPr lang="de-DE" dirty="0">
                <a:hlinkClick r:id="rId2"/>
              </a:rPr>
              <a:t>https://github.com/modelica/Reference-FMUs/blob/main/fmusim/fmusim_fmi2_cs.c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/>
              <a:t>Set Input, </a:t>
            </a:r>
            <a:r>
              <a:rPr lang="de-DE" dirty="0" err="1"/>
              <a:t>doStep</a:t>
            </a:r>
            <a:r>
              <a:rPr lang="de-DE" dirty="0"/>
              <a:t>, Sample (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)</a:t>
            </a:r>
          </a:p>
          <a:p>
            <a:r>
              <a:rPr lang="de-DE" dirty="0"/>
              <a:t>Calling </a:t>
            </a:r>
            <a:r>
              <a:rPr lang="de-DE" dirty="0" err="1"/>
              <a:t>sequence</a:t>
            </a:r>
            <a:r>
              <a:rPr lang="de-DE" dirty="0"/>
              <a:t> </a:t>
            </a:r>
            <a:r>
              <a:rPr lang="de-DE" dirty="0" err="1"/>
              <a:t>fmusim</a:t>
            </a:r>
            <a:r>
              <a:rPr lang="de-DE" dirty="0"/>
              <a:t> --log-</a:t>
            </a:r>
            <a:r>
              <a:rPr lang="de-DE" dirty="0" err="1"/>
              <a:t>fmi</a:t>
            </a:r>
            <a:r>
              <a:rPr lang="de-DE" dirty="0"/>
              <a:t>-</a:t>
            </a:r>
            <a:r>
              <a:rPr lang="de-DE" dirty="0" err="1"/>
              <a:t>calls</a:t>
            </a:r>
            <a:r>
              <a:rPr lang="de-DE" dirty="0"/>
              <a:t> (verkürzen)</a:t>
            </a:r>
          </a:p>
        </p:txBody>
      </p:sp>
    </p:spTree>
    <p:extLst>
      <p:ext uri="{BB962C8B-B14F-4D97-AF65-F5344CB8AC3E}">
        <p14:creationId xmlns:p14="http://schemas.microsoft.com/office/powerpoint/2010/main" val="494814327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AFBD6E-D1A8-9305-7CBB-892BB52D4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FMI for Co-simulation Tool Wrapper Variant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3BE3D47-9EF2-DC0D-06B5-EA79BF0D7B2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kern="0" dirty="0"/>
              <a:t>Co-simulation stand-alone FMU</a:t>
            </a:r>
          </a:p>
          <a:p>
            <a:pPr lvl="1"/>
            <a:r>
              <a:rPr lang="en-US" kern="0" dirty="0"/>
              <a:t>self-contained FMU</a:t>
            </a:r>
          </a:p>
          <a:p>
            <a:endParaRPr lang="en-US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742CCD1-98B7-A702-292D-4DD2B1748EF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kern="0" dirty="0"/>
              <a:t>Co-simulation FMI Tool Wrapper</a:t>
            </a:r>
          </a:p>
          <a:p>
            <a:pPr lvl="1"/>
            <a:r>
              <a:rPr lang="en-US" kern="0" dirty="0"/>
              <a:t>FMU dependent on an existing tool installation</a:t>
            </a:r>
          </a:p>
          <a:p>
            <a:endParaRPr lang="en-US" dirty="0"/>
          </a:p>
        </p:txBody>
      </p:sp>
      <p:pic>
        <p:nvPicPr>
          <p:cNvPr id="130" name="Grafik 129">
            <a:extLst>
              <a:ext uri="{FF2B5EF4-FFF2-40B4-BE49-F238E27FC236}">
                <a16:creationId xmlns:a16="http://schemas.microsoft.com/office/drawing/2014/main" id="{2F4C335D-BA2E-151E-B9B6-42243BFB4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357" y="3218517"/>
            <a:ext cx="5861867" cy="1805428"/>
          </a:xfrm>
          <a:prstGeom prst="rect">
            <a:avLst/>
          </a:prstGeom>
        </p:spPr>
      </p:pic>
      <p:pic>
        <p:nvPicPr>
          <p:cNvPr id="154" name="Grafik 153">
            <a:extLst>
              <a:ext uri="{FF2B5EF4-FFF2-40B4-BE49-F238E27FC236}">
                <a16:creationId xmlns:a16="http://schemas.microsoft.com/office/drawing/2014/main" id="{3214E768-5EC4-74E2-DE99-B97E8C63E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55" y="3219555"/>
            <a:ext cx="4142179" cy="169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045461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AE4C2F8-21FF-F325-51D3-3D0FCC3EA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 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E8EC630-EDB2-2DE1-C042-E26D7B4D3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(Co-)Simulation of multiple FMUs</a:t>
            </a:r>
          </a:p>
        </p:txBody>
      </p:sp>
      <p:sp>
        <p:nvSpPr>
          <p:cNvPr id="4" name="Rechteck 44">
            <a:extLst>
              <a:ext uri="{FF2B5EF4-FFF2-40B4-BE49-F238E27FC236}">
                <a16:creationId xmlns:a16="http://schemas.microsoft.com/office/drawing/2014/main" id="{2E3B454A-D4A3-5E4E-24B2-E2D48FCB71D0}"/>
              </a:ext>
            </a:extLst>
          </p:cNvPr>
          <p:cNvSpPr>
            <a:spLocks/>
          </p:cNvSpPr>
          <p:nvPr/>
        </p:nvSpPr>
        <p:spPr>
          <a:xfrm>
            <a:off x="4634042" y="4582784"/>
            <a:ext cx="3129437" cy="113398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Bosch Office Sans" pitchFamily="2" charset="0"/>
              </a:rPr>
              <a:t>Numerical Solver (ME)</a:t>
            </a:r>
            <a:br>
              <a:rPr lang="en-US" b="1" dirty="0">
                <a:solidFill>
                  <a:schemeClr val="accent4"/>
                </a:solidFill>
                <a:latin typeface="Bosch Office Sans" pitchFamily="2" charset="0"/>
              </a:rPr>
            </a:br>
            <a:r>
              <a:rPr lang="en-US" dirty="0">
                <a:solidFill>
                  <a:schemeClr val="accent4"/>
                </a:solidFill>
                <a:latin typeface="Bosch Office Sans" pitchFamily="2" charset="0"/>
              </a:rPr>
              <a:t>or</a:t>
            </a:r>
            <a:br>
              <a:rPr lang="en-US" b="1" dirty="0">
                <a:solidFill>
                  <a:schemeClr val="accent4"/>
                </a:solidFill>
                <a:latin typeface="Bosch Office Sans" pitchFamily="2" charset="0"/>
              </a:rPr>
            </a:br>
            <a:r>
              <a:rPr lang="en-US" b="1" dirty="0">
                <a:solidFill>
                  <a:schemeClr val="accent4"/>
                </a:solidFill>
                <a:latin typeface="Bosch Office Sans" pitchFamily="2" charset="0"/>
              </a:rPr>
              <a:t>Co-Simulation Algorithm (CS) </a:t>
            </a:r>
          </a:p>
          <a:p>
            <a:pPr algn="ctr"/>
            <a:r>
              <a:rPr lang="en-US" dirty="0">
                <a:solidFill>
                  <a:schemeClr val="accent4"/>
                </a:solidFill>
                <a:latin typeface="Bosch Office Sans" pitchFamily="2" charset="0"/>
              </a:rPr>
              <a:t>or </a:t>
            </a:r>
          </a:p>
          <a:p>
            <a:pPr algn="ctr"/>
            <a:r>
              <a:rPr lang="en-US" b="1" dirty="0">
                <a:solidFill>
                  <a:schemeClr val="accent4"/>
                </a:solidFill>
                <a:latin typeface="Bosch Office Sans" pitchFamily="2" charset="0"/>
              </a:rPr>
              <a:t>Scheduler (SE)</a:t>
            </a:r>
          </a:p>
        </p:txBody>
      </p:sp>
      <p:sp>
        <p:nvSpPr>
          <p:cNvPr id="5" name="Textfeld 46">
            <a:extLst>
              <a:ext uri="{FF2B5EF4-FFF2-40B4-BE49-F238E27FC236}">
                <a16:creationId xmlns:a16="http://schemas.microsoft.com/office/drawing/2014/main" id="{17404DA9-F35D-41E7-9050-952B2ED42A1D}"/>
              </a:ext>
            </a:extLst>
          </p:cNvPr>
          <p:cNvSpPr txBox="1">
            <a:spLocks/>
          </p:cNvSpPr>
          <p:nvPr/>
        </p:nvSpPr>
        <p:spPr>
          <a:xfrm>
            <a:off x="4795572" y="5784193"/>
            <a:ext cx="2460912" cy="370544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b="1" i="1" dirty="0">
                <a:solidFill>
                  <a:srgbClr val="0070C0"/>
                </a:solidFill>
              </a:rPr>
              <a:t>Not defined  by FMI!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0D7A0B4-DF7C-8137-6B1F-E4A85FD00FB3}"/>
              </a:ext>
            </a:extLst>
          </p:cNvPr>
          <p:cNvSpPr/>
          <p:nvPr/>
        </p:nvSpPr>
        <p:spPr>
          <a:xfrm>
            <a:off x="2719133" y="3452320"/>
            <a:ext cx="6674266" cy="273465"/>
          </a:xfrm>
          <a:prstGeom prst="rect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8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Functional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Mock-</a:t>
            </a:r>
            <a:r>
              <a:rPr kumimoji="0" lang="de-DE" sz="18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up</a:t>
            </a:r>
            <a:r>
              <a:rPr kumimoji="0" lang="de-DE" sz="1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Interface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7" name="Up-Down Arrow 7">
            <a:extLst>
              <a:ext uri="{FF2B5EF4-FFF2-40B4-BE49-F238E27FC236}">
                <a16:creationId xmlns:a16="http://schemas.microsoft.com/office/drawing/2014/main" id="{CF86E632-E605-EF59-2CF6-7AA710F4746D}"/>
              </a:ext>
            </a:extLst>
          </p:cNvPr>
          <p:cNvSpPr/>
          <p:nvPr/>
        </p:nvSpPr>
        <p:spPr>
          <a:xfrm>
            <a:off x="3231417" y="2803314"/>
            <a:ext cx="338914" cy="580992"/>
          </a:xfrm>
          <a:prstGeom prst="upDownArrow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8" name="Up-Down Arrow 54">
            <a:extLst>
              <a:ext uri="{FF2B5EF4-FFF2-40B4-BE49-F238E27FC236}">
                <a16:creationId xmlns:a16="http://schemas.microsoft.com/office/drawing/2014/main" id="{5A0E749B-C805-69D1-8B1A-E7A9AA6DA3E4}"/>
              </a:ext>
            </a:extLst>
          </p:cNvPr>
          <p:cNvSpPr/>
          <p:nvPr/>
        </p:nvSpPr>
        <p:spPr>
          <a:xfrm>
            <a:off x="4816520" y="2803314"/>
            <a:ext cx="338914" cy="580992"/>
          </a:xfrm>
          <a:prstGeom prst="upDownArrow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9" name="Up-Down Arrow 55">
            <a:extLst>
              <a:ext uri="{FF2B5EF4-FFF2-40B4-BE49-F238E27FC236}">
                <a16:creationId xmlns:a16="http://schemas.microsoft.com/office/drawing/2014/main" id="{116833E2-7DC4-4CD4-8DC8-41D71068FD66}"/>
              </a:ext>
            </a:extLst>
          </p:cNvPr>
          <p:cNvSpPr/>
          <p:nvPr/>
        </p:nvSpPr>
        <p:spPr>
          <a:xfrm>
            <a:off x="6401623" y="2803314"/>
            <a:ext cx="338914" cy="580992"/>
          </a:xfrm>
          <a:prstGeom prst="upDownArrow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0" name="Up-Down Arrow 56">
            <a:extLst>
              <a:ext uri="{FF2B5EF4-FFF2-40B4-BE49-F238E27FC236}">
                <a16:creationId xmlns:a16="http://schemas.microsoft.com/office/drawing/2014/main" id="{F6D20D6F-F165-AF7A-C398-7B91173AEE76}"/>
              </a:ext>
            </a:extLst>
          </p:cNvPr>
          <p:cNvSpPr/>
          <p:nvPr/>
        </p:nvSpPr>
        <p:spPr>
          <a:xfrm>
            <a:off x="5667718" y="3819747"/>
            <a:ext cx="444868" cy="687903"/>
          </a:xfrm>
          <a:prstGeom prst="upDownArrow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1" name="Up-Down Arrow 58">
            <a:extLst>
              <a:ext uri="{FF2B5EF4-FFF2-40B4-BE49-F238E27FC236}">
                <a16:creationId xmlns:a16="http://schemas.microsoft.com/office/drawing/2014/main" id="{5C6E94C4-6E56-4CB3-337B-6931D1ADF58C}"/>
              </a:ext>
            </a:extLst>
          </p:cNvPr>
          <p:cNvSpPr/>
          <p:nvPr/>
        </p:nvSpPr>
        <p:spPr>
          <a:xfrm>
            <a:off x="8610570" y="2803314"/>
            <a:ext cx="338914" cy="580992"/>
          </a:xfrm>
          <a:prstGeom prst="upDownArrow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D1ADD074-27DA-D5A4-0A04-322DF6CA4161}"/>
              </a:ext>
            </a:extLst>
          </p:cNvPr>
          <p:cNvSpPr txBox="1"/>
          <p:nvPr/>
        </p:nvSpPr>
        <p:spPr>
          <a:xfrm>
            <a:off x="1556619" y="1771525"/>
            <a:ext cx="2204130" cy="2678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6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Exported</a:t>
            </a:r>
            <a:r>
              <a:rPr kumimoji="0" lang="de-DE" sz="16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de-DE" sz="16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by</a:t>
            </a:r>
            <a:r>
              <a:rPr kumimoji="0" lang="de-DE" sz="16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:     Tool 1</a:t>
            </a:r>
            <a:endParaRPr kumimoji="0" lang="en-US" sz="16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3" name="TextBox 59">
            <a:extLst>
              <a:ext uri="{FF2B5EF4-FFF2-40B4-BE49-F238E27FC236}">
                <a16:creationId xmlns:a16="http://schemas.microsoft.com/office/drawing/2014/main" id="{8A640C71-B11C-56F8-B2C4-D989D2C2DB47}"/>
              </a:ext>
            </a:extLst>
          </p:cNvPr>
          <p:cNvSpPr txBox="1"/>
          <p:nvPr/>
        </p:nvSpPr>
        <p:spPr>
          <a:xfrm>
            <a:off x="4683810" y="1772948"/>
            <a:ext cx="604333" cy="2678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6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Tool 2</a:t>
            </a:r>
            <a:endParaRPr kumimoji="0" lang="en-US" sz="16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" name="TextBox 60">
            <a:extLst>
              <a:ext uri="{FF2B5EF4-FFF2-40B4-BE49-F238E27FC236}">
                <a16:creationId xmlns:a16="http://schemas.microsoft.com/office/drawing/2014/main" id="{DD5DA7CB-4868-1ED3-BF88-C5F2575915C9}"/>
              </a:ext>
            </a:extLst>
          </p:cNvPr>
          <p:cNvSpPr txBox="1"/>
          <p:nvPr/>
        </p:nvSpPr>
        <p:spPr>
          <a:xfrm>
            <a:off x="6268913" y="1772948"/>
            <a:ext cx="604333" cy="2678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6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Tool 3</a:t>
            </a:r>
            <a:endParaRPr kumimoji="0" lang="en-US" sz="16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5" name="TextBox 61">
            <a:extLst>
              <a:ext uri="{FF2B5EF4-FFF2-40B4-BE49-F238E27FC236}">
                <a16:creationId xmlns:a16="http://schemas.microsoft.com/office/drawing/2014/main" id="{7A8E99F4-C888-28B8-549B-84E8F9A78E96}"/>
              </a:ext>
            </a:extLst>
          </p:cNvPr>
          <p:cNvSpPr txBox="1"/>
          <p:nvPr/>
        </p:nvSpPr>
        <p:spPr>
          <a:xfrm>
            <a:off x="8477861" y="1772948"/>
            <a:ext cx="615553" cy="2678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6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Tool n</a:t>
            </a:r>
            <a:endParaRPr kumimoji="0" lang="en-US" sz="16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291111-B1B4-F8C4-C7EA-925AAD971256}"/>
              </a:ext>
            </a:extLst>
          </p:cNvPr>
          <p:cNvSpPr txBox="1"/>
          <p:nvPr/>
        </p:nvSpPr>
        <p:spPr>
          <a:xfrm>
            <a:off x="7587626" y="2524639"/>
            <a:ext cx="175854" cy="2949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…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B67EB551-DA56-0DC3-1967-B02DCA9127DF}"/>
              </a:ext>
            </a:extLst>
          </p:cNvPr>
          <p:cNvSpPr/>
          <p:nvPr/>
        </p:nvSpPr>
        <p:spPr>
          <a:xfrm>
            <a:off x="2881148" y="2055233"/>
            <a:ext cx="1047750" cy="6469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FMU</a:t>
            </a:r>
          </a:p>
        </p:txBody>
      </p:sp>
      <p:sp>
        <p:nvSpPr>
          <p:cNvPr id="18" name="Rectangle 24">
            <a:extLst>
              <a:ext uri="{FF2B5EF4-FFF2-40B4-BE49-F238E27FC236}">
                <a16:creationId xmlns:a16="http://schemas.microsoft.com/office/drawing/2014/main" id="{882C4292-D4C0-4499-700F-4FA79BF45384}"/>
              </a:ext>
            </a:extLst>
          </p:cNvPr>
          <p:cNvSpPr/>
          <p:nvPr/>
        </p:nvSpPr>
        <p:spPr>
          <a:xfrm>
            <a:off x="4473322" y="2053885"/>
            <a:ext cx="1047750" cy="6469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FMU</a:t>
            </a:r>
          </a:p>
        </p:txBody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8DF5F86B-C19F-4F14-06B3-3458DFA4EFD4}"/>
              </a:ext>
            </a:extLst>
          </p:cNvPr>
          <p:cNvSpPr/>
          <p:nvPr/>
        </p:nvSpPr>
        <p:spPr>
          <a:xfrm>
            <a:off x="6047205" y="2062644"/>
            <a:ext cx="1047750" cy="6469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FMU</a:t>
            </a:r>
          </a:p>
        </p:txBody>
      </p:sp>
      <p:sp>
        <p:nvSpPr>
          <p:cNvPr id="20" name="Rectangle 26">
            <a:extLst>
              <a:ext uri="{FF2B5EF4-FFF2-40B4-BE49-F238E27FC236}">
                <a16:creationId xmlns:a16="http://schemas.microsoft.com/office/drawing/2014/main" id="{35296F09-7937-7F5C-9F9F-F991786E70DC}"/>
              </a:ext>
            </a:extLst>
          </p:cNvPr>
          <p:cNvSpPr/>
          <p:nvPr/>
        </p:nvSpPr>
        <p:spPr>
          <a:xfrm>
            <a:off x="8209104" y="2076130"/>
            <a:ext cx="1047750" cy="6469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rgbClr val="3F136C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FMU</a:t>
            </a:r>
          </a:p>
        </p:txBody>
      </p:sp>
    </p:spTree>
    <p:extLst>
      <p:ext uri="{BB962C8B-B14F-4D97-AF65-F5344CB8AC3E}">
        <p14:creationId xmlns:p14="http://schemas.microsoft.com/office/powerpoint/2010/main" val="1913809703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B4BCB07-727D-9474-3EDA-D66A25443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Loss of Information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Partitioning of overall system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IP protection (Intention of FMI) vs. need to reveal info for in-house application</a:t>
            </a:r>
          </a:p>
          <a:p>
            <a:pPr lvl="1"/>
            <a:r>
              <a:rPr lang="en-US" strike="sngStrike" dirty="0">
                <a:solidFill>
                  <a:srgbClr val="000000"/>
                </a:solidFill>
              </a:rPr>
              <a:t>Unstructured signal interface (only scalars; no physical connectors</a:t>
            </a:r>
            <a:r>
              <a:rPr lang="en-US" dirty="0">
                <a:solidFill>
                  <a:srgbClr val="000000"/>
                </a:solidFill>
              </a:rPr>
              <a:t>)  </a:t>
            </a:r>
            <a:r>
              <a:rPr lang="en-US" b="1" dirty="0">
                <a:solidFill>
                  <a:srgbClr val="00B0F0"/>
                </a:solidFill>
              </a:rPr>
              <a:t>3.0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Unsorted list of parameters (no hierarchies/groupings; dependencies hidden</a:t>
            </a:r>
            <a:r>
              <a:rPr lang="en-US" b="1" dirty="0">
                <a:solidFill>
                  <a:srgbClr val="00B0F0"/>
                </a:solidFill>
              </a:rPr>
              <a:t>)   layered standard?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FMI addresses ‘only’ interface problem, not numerical problem 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Partitioning of system numerically difficult for tight couplings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Coupling &amp; master algorithms not defined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Importing / Exporting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Maturity of FMI support varies between importing and exporting tools.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If something goes wrong, then who is responsible the exported FMU, the importing tool, the combination?</a:t>
            </a:r>
          </a:p>
          <a:p>
            <a:endParaRPr lang="en-GB" dirty="0">
              <a:solidFill>
                <a:srgbClr val="000000"/>
              </a:solidFill>
            </a:endParaRPr>
          </a:p>
          <a:p>
            <a:endParaRPr lang="en-GB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24E0825-18EE-700C-BA1F-AAC71F983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Limitations of FMI</a:t>
            </a:r>
            <a:endParaRPr lang="en-US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9E2D1CC-CCC9-8205-79F3-FCBA6BEC4F4C}"/>
              </a:ext>
            </a:extLst>
          </p:cNvPr>
          <p:cNvSpPr/>
          <p:nvPr/>
        </p:nvSpPr>
        <p:spPr bwMode="auto">
          <a:xfrm>
            <a:off x="6803571" y="870857"/>
            <a:ext cx="4724310" cy="1079399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0000" tIns="46800" rIns="36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rgbClr val="120C80"/>
                </a:solidFill>
                <a:effectLst/>
                <a:latin typeface="Arial" charset="0"/>
                <a:cs typeface="Arial" charset="0"/>
              </a:rPr>
              <a:t>Properties of FMI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dirty="0">
              <a:latin typeface="Arial" charset="0"/>
              <a:cs typeface="Arial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rgbClr val="120C80"/>
                </a:solidFill>
                <a:effectLst/>
                <a:latin typeface="Arial" charset="0"/>
                <a:cs typeface="Arial" charset="0"/>
              </a:rPr>
              <a:t>Black box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rgbClr val="120C80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7236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7490BC4-95A0-F052-20AA-0836981CB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FMI and </a:t>
            </a:r>
            <a:r>
              <a:rPr lang="de-DE" dirty="0" err="1"/>
              <a:t>licenseing</a:t>
            </a:r>
            <a:endParaRPr lang="de-DE" dirty="0"/>
          </a:p>
          <a:p>
            <a:r>
              <a:rPr lang="de-DE" dirty="0"/>
              <a:t>Resources</a:t>
            </a:r>
          </a:p>
          <a:p>
            <a:r>
              <a:rPr lang="de-DE" dirty="0"/>
              <a:t>FMI Checking</a:t>
            </a:r>
          </a:p>
          <a:p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ECFE586-4199-7BD1-A533-77473F0F9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ToDo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456673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9834E69-307B-1547-9B97-0656566AE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8930B6C-435F-42D8-47A9-BCF44179F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in FMI 3.0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096345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0890FF-8B5E-4D4F-8495-9FB7BD0E5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119" y="1374241"/>
            <a:ext cx="11003744" cy="4760007"/>
          </a:xfrm>
        </p:spPr>
        <p:txBody>
          <a:bodyPr/>
          <a:lstStyle/>
          <a:p>
            <a:pPr marL="1588" lvl="1" indent="0">
              <a:buNone/>
            </a:pPr>
            <a:r>
              <a:rPr lang="en-US" sz="2400" dirty="0"/>
              <a:t>170+ tools support FMI now: many users now, many new use-case requests:</a:t>
            </a:r>
          </a:p>
          <a:p>
            <a:pPr lvl="1"/>
            <a:r>
              <a:rPr lang="en-US" sz="2200" dirty="0"/>
              <a:t>Virtual Electronic Control Units (</a:t>
            </a:r>
            <a:r>
              <a:rPr lang="en-US" sz="2200" dirty="0" err="1"/>
              <a:t>vECUs</a:t>
            </a:r>
            <a:r>
              <a:rPr lang="en-US" sz="2200" dirty="0"/>
              <a:t>):</a:t>
            </a:r>
          </a:p>
          <a:p>
            <a:pPr lvl="2"/>
            <a:r>
              <a:rPr lang="en-US" sz="2200" dirty="0"/>
              <a:t>FMI 2.0 works well for physics simulations: better support for </a:t>
            </a:r>
            <a:r>
              <a:rPr lang="en-US" sz="2200" dirty="0" err="1"/>
              <a:t>vECUs</a:t>
            </a:r>
            <a:r>
              <a:rPr lang="en-US" sz="2200" dirty="0"/>
              <a:t> is needed</a:t>
            </a:r>
          </a:p>
          <a:p>
            <a:pPr lvl="1"/>
            <a:r>
              <a:rPr lang="en-US" sz="2200" dirty="0"/>
              <a:t>Advanced Co-Simulation</a:t>
            </a:r>
          </a:p>
          <a:p>
            <a:pPr lvl="2"/>
            <a:r>
              <a:rPr lang="en-US" sz="2200" dirty="0"/>
              <a:t>Co-Simulation is the more popular interface type: improved co-simulation methods are needed to improve performance and accuracy</a:t>
            </a:r>
          </a:p>
          <a:p>
            <a:pPr lvl="1"/>
            <a:r>
              <a:rPr lang="en-US" sz="2200" dirty="0"/>
              <a:t>Multi-FMU simulations are getting more common</a:t>
            </a:r>
          </a:p>
          <a:p>
            <a:pPr lvl="2"/>
            <a:r>
              <a:rPr lang="en-US" sz="2200" dirty="0"/>
              <a:t>Events are necessary in complex control systems</a:t>
            </a:r>
          </a:p>
          <a:p>
            <a:pPr lvl="2"/>
            <a:r>
              <a:rPr lang="en-US" sz="2200" dirty="0"/>
              <a:t>Events must be synchronized across FMUs</a:t>
            </a:r>
          </a:p>
          <a:p>
            <a:pPr lvl="1"/>
            <a:r>
              <a:rPr lang="en-US" sz="2200" dirty="0"/>
              <a:t>New ML and AI applications</a:t>
            </a:r>
          </a:p>
          <a:p>
            <a:pPr lvl="2"/>
            <a:r>
              <a:rPr lang="en-US" sz="2200" dirty="0"/>
              <a:t>More derivatives computations is required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E9A3205-976C-4CAA-AE99-76594CE76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FMI 3.0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9FA06997-57CE-4D10-AF38-09FEFA93D461}"/>
              </a:ext>
            </a:extLst>
          </p:cNvPr>
          <p:cNvSpPr/>
          <p:nvPr/>
        </p:nvSpPr>
        <p:spPr bwMode="auto">
          <a:xfrm rot="20870601">
            <a:off x="7557385" y="1841044"/>
            <a:ext cx="1245053" cy="37698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0000" tIns="46800" rIns="36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rgbClr val="120C80"/>
                </a:solidFill>
                <a:effectLst/>
                <a:latin typeface="Arial" charset="0"/>
                <a:cs typeface="Arial" charset="0"/>
              </a:rPr>
              <a:t>vECU</a:t>
            </a:r>
            <a:endParaRPr kumimoji="0" lang="de-DE" sz="1600" b="0" i="0" u="none" strike="noStrike" cap="none" normalizeH="0" baseline="0" dirty="0">
              <a:ln>
                <a:noFill/>
              </a:ln>
              <a:solidFill>
                <a:srgbClr val="120C80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040065DE-B8C6-4CD4-9CF2-8FC30B058968}"/>
              </a:ext>
            </a:extLst>
          </p:cNvPr>
          <p:cNvSpPr/>
          <p:nvPr/>
        </p:nvSpPr>
        <p:spPr bwMode="auto">
          <a:xfrm rot="20870601">
            <a:off x="7557385" y="2764968"/>
            <a:ext cx="1245053" cy="37698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0000" tIns="46800" rIns="36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rgbClr val="120C80"/>
                </a:solidFill>
                <a:effectLst/>
                <a:latin typeface="Arial" charset="0"/>
                <a:cs typeface="Arial" charset="0"/>
              </a:rPr>
              <a:t>Co-Sim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BAF4BD1F-B47A-4978-AD60-CD0F3779004B}"/>
              </a:ext>
            </a:extLst>
          </p:cNvPr>
          <p:cNvSpPr/>
          <p:nvPr/>
        </p:nvSpPr>
        <p:spPr bwMode="auto">
          <a:xfrm rot="20870601">
            <a:off x="7557385" y="4052210"/>
            <a:ext cx="1245053" cy="37698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0000" tIns="46800" rIns="36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rgbClr val="120C80"/>
                </a:solidFill>
                <a:effectLst/>
                <a:latin typeface="Arial" charset="0"/>
                <a:cs typeface="Arial" charset="0"/>
              </a:rPr>
              <a:t>Events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F9AE17AE-8E55-43BC-B67C-FF731C9B564A}"/>
              </a:ext>
            </a:extLst>
          </p:cNvPr>
          <p:cNvSpPr/>
          <p:nvPr/>
        </p:nvSpPr>
        <p:spPr bwMode="auto">
          <a:xfrm rot="20870601">
            <a:off x="7557385" y="5011747"/>
            <a:ext cx="1245053" cy="37698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0000" tIns="46800" rIns="36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rgbClr val="120C80"/>
                </a:solidFill>
                <a:effectLst/>
                <a:latin typeface="Arial" charset="0"/>
                <a:cs typeface="Arial" charset="0"/>
              </a:rPr>
              <a:t>AI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D88A9E-3FC0-3351-C300-53083FEAD69A}"/>
              </a:ext>
            </a:extLst>
          </p:cNvPr>
          <p:cNvSpPr txBox="1"/>
          <p:nvPr/>
        </p:nvSpPr>
        <p:spPr>
          <a:xfrm rot="20755149">
            <a:off x="9169300" y="5128159"/>
            <a:ext cx="2617781" cy="369332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API Efficiencies</a:t>
            </a:r>
          </a:p>
        </p:txBody>
      </p:sp>
    </p:spTree>
    <p:extLst>
      <p:ext uri="{BB962C8B-B14F-4D97-AF65-F5344CB8AC3E}">
        <p14:creationId xmlns:p14="http://schemas.microsoft.com/office/powerpoint/2010/main" val="20585056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956C31-B9BE-4BDF-A6C5-E49F182FC002}"/>
              </a:ext>
            </a:extLst>
          </p:cNvPr>
          <p:cNvSpPr/>
          <p:nvPr/>
        </p:nvSpPr>
        <p:spPr bwMode="auto">
          <a:xfrm>
            <a:off x="710609" y="2586083"/>
            <a:ext cx="8283309" cy="3297505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vert270" wrap="square" lIns="90000" tIns="46800" rIns="36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rgbClr val="120C80"/>
              </a:solidFill>
              <a:effectLst/>
              <a:latin typeface="Arial" charset="0"/>
              <a:cs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b="1" dirty="0">
              <a:latin typeface="Arial" charset="0"/>
              <a:cs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rgbClr val="120C80"/>
              </a:solidFill>
              <a:effectLst/>
              <a:latin typeface="Arial" charset="0"/>
              <a:cs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b="1" dirty="0">
              <a:latin typeface="Arial" charset="0"/>
              <a:cs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rgbClr val="120C80"/>
              </a:solidFill>
              <a:effectLst/>
              <a:latin typeface="Arial" charset="0"/>
              <a:cs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b="1" dirty="0">
              <a:latin typeface="Arial" charset="0"/>
              <a:cs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rgbClr val="120C80"/>
              </a:solidFill>
              <a:effectLst/>
              <a:latin typeface="Arial" charset="0"/>
              <a:cs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b="1" dirty="0">
              <a:latin typeface="Arial" charset="0"/>
              <a:cs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rgbClr val="120C80"/>
              </a:solidFill>
              <a:effectLst/>
              <a:latin typeface="Arial" charset="0"/>
              <a:cs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b="1" dirty="0">
              <a:latin typeface="Arial" charset="0"/>
              <a:cs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rgbClr val="120C80"/>
              </a:solidFill>
              <a:effectLst/>
              <a:latin typeface="Arial" charset="0"/>
              <a:cs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b="1" dirty="0">
              <a:latin typeface="Arial" charset="0"/>
              <a:cs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rgbClr val="120C80"/>
              </a:solidFill>
              <a:effectLst/>
              <a:latin typeface="Arial" charset="0"/>
              <a:cs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b="1" dirty="0">
              <a:latin typeface="Arial" charset="0"/>
              <a:cs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rgbClr val="120C80"/>
              </a:solidFill>
              <a:effectLst/>
              <a:latin typeface="Arial" charset="0"/>
              <a:cs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b="1" dirty="0">
              <a:latin typeface="Arial" charset="0"/>
              <a:cs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rgbClr val="120C80"/>
              </a:solidFill>
              <a:effectLst/>
              <a:latin typeface="Arial" charset="0"/>
              <a:cs typeface="Arial" charset="0"/>
            </a:endParaRPr>
          </a:p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rgbClr val="120C80"/>
                </a:solidFill>
                <a:effectLst/>
                <a:latin typeface="Arial" charset="0"/>
                <a:cs typeface="Arial" charset="0"/>
              </a:rPr>
              <a:t>New Application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B30631-12C3-4188-91E3-8755CCF14C33}"/>
              </a:ext>
            </a:extLst>
          </p:cNvPr>
          <p:cNvSpPr/>
          <p:nvPr/>
        </p:nvSpPr>
        <p:spPr bwMode="auto">
          <a:xfrm>
            <a:off x="501516" y="1447675"/>
            <a:ext cx="8283309" cy="2688861"/>
          </a:xfrm>
          <a:prstGeom prst="rect">
            <a:avLst/>
          </a:prstGeom>
          <a:solidFill>
            <a:schemeClr val="accent2">
              <a:lumMod val="20000"/>
              <a:lumOff val="80000"/>
              <a:alpha val="36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vert270" wrap="square" lIns="90000" tIns="46800" rIns="36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rgbClr val="120C80"/>
              </a:solidFill>
              <a:effectLst/>
              <a:latin typeface="Arial" charset="0"/>
              <a:cs typeface="Arial" charset="0"/>
            </a:endParaRPr>
          </a:p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b="1" dirty="0">
              <a:latin typeface="Arial" charset="0"/>
              <a:cs typeface="Arial" charset="0"/>
            </a:endParaRPr>
          </a:p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rgbClr val="120C80"/>
              </a:solidFill>
              <a:effectLst/>
              <a:latin typeface="Arial" charset="0"/>
              <a:cs typeface="Arial" charset="0"/>
            </a:endParaRPr>
          </a:p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b="1" dirty="0">
              <a:latin typeface="Arial" charset="0"/>
              <a:cs typeface="Arial" charset="0"/>
            </a:endParaRPr>
          </a:p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rgbClr val="120C80"/>
              </a:solidFill>
              <a:effectLst/>
              <a:latin typeface="Arial" charset="0"/>
              <a:cs typeface="Arial" charset="0"/>
            </a:endParaRPr>
          </a:p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b="1" dirty="0">
              <a:latin typeface="Arial" charset="0"/>
              <a:cs typeface="Arial" charset="0"/>
            </a:endParaRPr>
          </a:p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rgbClr val="120C80"/>
              </a:solidFill>
              <a:effectLst/>
              <a:latin typeface="Arial" charset="0"/>
              <a:cs typeface="Arial" charset="0"/>
            </a:endParaRPr>
          </a:p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b="1" dirty="0">
              <a:latin typeface="Arial" charset="0"/>
              <a:cs typeface="Arial" charset="0"/>
            </a:endParaRPr>
          </a:p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rgbClr val="120C80"/>
              </a:solidFill>
              <a:effectLst/>
              <a:latin typeface="Arial" charset="0"/>
              <a:cs typeface="Arial" charset="0"/>
            </a:endParaRPr>
          </a:p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b="1" dirty="0">
              <a:latin typeface="Arial" charset="0"/>
              <a:cs typeface="Arial" charset="0"/>
            </a:endParaRPr>
          </a:p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rgbClr val="120C80"/>
              </a:solidFill>
              <a:effectLst/>
              <a:latin typeface="Arial" charset="0"/>
              <a:cs typeface="Arial" charset="0"/>
            </a:endParaRPr>
          </a:p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b="1" dirty="0">
              <a:latin typeface="Arial" charset="0"/>
              <a:cs typeface="Arial" charset="0"/>
            </a:endParaRPr>
          </a:p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rgbClr val="120C80"/>
              </a:solidFill>
              <a:effectLst/>
              <a:latin typeface="Arial" charset="0"/>
              <a:cs typeface="Arial" charset="0"/>
            </a:endParaRPr>
          </a:p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b="1" dirty="0">
              <a:latin typeface="Arial" charset="0"/>
              <a:cs typeface="Arial" charset="0"/>
            </a:endParaRPr>
          </a:p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rgbClr val="120C80"/>
              </a:solidFill>
              <a:effectLst/>
              <a:latin typeface="Arial" charset="0"/>
              <a:cs typeface="Arial" charset="0"/>
            </a:endParaRPr>
          </a:p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>
              <a:ln>
                <a:noFill/>
              </a:ln>
              <a:solidFill>
                <a:srgbClr val="120C80"/>
              </a:solidFill>
              <a:effectLst/>
              <a:latin typeface="Arial" charset="0"/>
              <a:cs typeface="Arial" charset="0"/>
            </a:endParaRPr>
          </a:p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rgbClr val="120C80"/>
                </a:solidFill>
                <a:effectLst/>
                <a:latin typeface="Arial" charset="0"/>
                <a:cs typeface="Arial" charset="0"/>
              </a:rPr>
              <a:t>Performance</a:t>
            </a:r>
          </a:p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>
                <a:latin typeface="Arial" charset="0"/>
                <a:cs typeface="Arial" charset="0"/>
              </a:rPr>
              <a:t>Accuracy</a:t>
            </a:r>
            <a:endParaRPr kumimoji="0" lang="en-US" sz="2000" b="1" i="0" u="none" strike="noStrike" cap="none" normalizeH="0" baseline="0" dirty="0">
              <a:ln>
                <a:noFill/>
              </a:ln>
              <a:solidFill>
                <a:srgbClr val="120C80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489FC11-1B87-4A94-BC4C-5839C304F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119" y="1461331"/>
            <a:ext cx="6798120" cy="4760007"/>
          </a:xfrm>
        </p:spPr>
        <p:txBody>
          <a:bodyPr/>
          <a:lstStyle/>
          <a:p>
            <a:pPr lvl="2"/>
            <a:r>
              <a:rPr lang="en-US" sz="2800" dirty="0"/>
              <a:t>Event mode for Co-Simulation</a:t>
            </a:r>
          </a:p>
          <a:p>
            <a:pPr lvl="2"/>
            <a:r>
              <a:rPr lang="en-US" sz="2800" dirty="0"/>
              <a:t>Intermediate variable update</a:t>
            </a:r>
          </a:p>
          <a:p>
            <a:pPr lvl="2"/>
            <a:r>
              <a:rPr lang="en-US" sz="2800" dirty="0"/>
              <a:t>Clocks</a:t>
            </a:r>
          </a:p>
          <a:p>
            <a:pPr lvl="2"/>
            <a:r>
              <a:rPr lang="en-US" sz="2800" dirty="0"/>
              <a:t>New variable types</a:t>
            </a:r>
          </a:p>
          <a:p>
            <a:pPr lvl="2"/>
            <a:r>
              <a:rPr lang="en-US" sz="2800" dirty="0"/>
              <a:t>Array variables</a:t>
            </a:r>
          </a:p>
          <a:p>
            <a:pPr lvl="2"/>
            <a:r>
              <a:rPr lang="en-US" sz="2800" dirty="0"/>
              <a:t>Terminals and icon</a:t>
            </a:r>
          </a:p>
          <a:p>
            <a:pPr lvl="2"/>
            <a:r>
              <a:rPr lang="en-US" sz="2800" dirty="0"/>
              <a:t>FMI for Scheduled Execution (SE)</a:t>
            </a:r>
          </a:p>
          <a:p>
            <a:pPr lvl="2"/>
            <a:r>
              <a:rPr lang="en-US" sz="2800" dirty="0"/>
              <a:t>Preparation for layered Standards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E97258B-A793-49DF-8C34-83A62B08D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FMI 3.0: Main Improvements</a:t>
            </a:r>
          </a:p>
        </p:txBody>
      </p:sp>
    </p:spTree>
    <p:extLst>
      <p:ext uri="{BB962C8B-B14F-4D97-AF65-F5344CB8AC3E}">
        <p14:creationId xmlns:p14="http://schemas.microsoft.com/office/powerpoint/2010/main" val="514669514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5B3EDAC-1012-4B57-8C04-C06A8FC67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FMI 3.0: New Interface Type – Scheduled Execution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628BC9A2-94E5-4E8D-8CFA-CAC0819A6744}"/>
              </a:ext>
            </a:extLst>
          </p:cNvPr>
          <p:cNvGrpSpPr/>
          <p:nvPr/>
        </p:nvGrpSpPr>
        <p:grpSpPr>
          <a:xfrm>
            <a:off x="620184" y="1532498"/>
            <a:ext cx="7722148" cy="1032619"/>
            <a:chOff x="620184" y="1810789"/>
            <a:chExt cx="7722148" cy="1032619"/>
          </a:xfrm>
        </p:grpSpPr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D41A3829-D692-469B-A525-7439875B509A}"/>
                </a:ext>
              </a:extLst>
            </p:cNvPr>
            <p:cNvSpPr txBox="1"/>
            <p:nvPr/>
          </p:nvSpPr>
          <p:spPr>
            <a:xfrm>
              <a:off x="620184" y="1810789"/>
              <a:ext cx="7722148" cy="1032619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r>
                <a:rPr lang="en-US" sz="2400" dirty="0"/>
                <a:t>FMI 2.0</a:t>
              </a:r>
            </a:p>
          </p:txBody>
        </p:sp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A6FE62CB-EC12-4811-8734-B4D62A846B9E}"/>
                </a:ext>
              </a:extLst>
            </p:cNvPr>
            <p:cNvSpPr txBox="1"/>
            <p:nvPr/>
          </p:nvSpPr>
          <p:spPr>
            <a:xfrm>
              <a:off x="1864097" y="2006406"/>
              <a:ext cx="3146312" cy="628389"/>
            </a:xfrm>
            <a:prstGeom prst="rect">
              <a:avLst/>
            </a:prstGeom>
            <a:ln cap="rnd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2400" dirty="0"/>
                <a:t>Model Exchange</a:t>
              </a:r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3D0C1C75-64B7-4CA9-B049-AF1ACAAA392D}"/>
                </a:ext>
              </a:extLst>
            </p:cNvPr>
            <p:cNvSpPr txBox="1"/>
            <p:nvPr/>
          </p:nvSpPr>
          <p:spPr>
            <a:xfrm>
              <a:off x="5120863" y="2010219"/>
              <a:ext cx="3146312" cy="628389"/>
            </a:xfrm>
            <a:prstGeom prst="rect">
              <a:avLst/>
            </a:prstGeom>
            <a:ln cap="rnd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2400" dirty="0"/>
                <a:t>Co-Simulation</a:t>
              </a: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F3F6CD4B-3C2C-48C2-9AA7-67A83CFC260A}"/>
              </a:ext>
            </a:extLst>
          </p:cNvPr>
          <p:cNvGrpSpPr/>
          <p:nvPr/>
        </p:nvGrpSpPr>
        <p:grpSpPr>
          <a:xfrm>
            <a:off x="620184" y="2787718"/>
            <a:ext cx="11040532" cy="1028701"/>
            <a:chOff x="620184" y="3066009"/>
            <a:chExt cx="11040532" cy="1028701"/>
          </a:xfrm>
        </p:grpSpPr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5B861BC4-B83E-401C-A1C5-B210D00570B8}"/>
                </a:ext>
              </a:extLst>
            </p:cNvPr>
            <p:cNvSpPr txBox="1"/>
            <p:nvPr/>
          </p:nvSpPr>
          <p:spPr>
            <a:xfrm>
              <a:off x="620184" y="3066009"/>
              <a:ext cx="11040532" cy="1028701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 anchorCtr="0">
              <a:noAutofit/>
            </a:bodyPr>
            <a:lstStyle/>
            <a:p>
              <a:r>
                <a:rPr lang="en-US" sz="2400" dirty="0"/>
                <a:t>FMI 3.0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4A43387E-1D7C-4493-9BD1-6B2A37EEFC56}"/>
                </a:ext>
              </a:extLst>
            </p:cNvPr>
            <p:cNvSpPr txBox="1"/>
            <p:nvPr/>
          </p:nvSpPr>
          <p:spPr>
            <a:xfrm>
              <a:off x="1864097" y="3304823"/>
              <a:ext cx="3146312" cy="607219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2400" dirty="0"/>
                <a:t>Model Exchange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24A9AA5B-1BEC-4628-B8EB-FBDDC9BC8E8E}"/>
                </a:ext>
              </a:extLst>
            </p:cNvPr>
            <p:cNvSpPr txBox="1"/>
            <p:nvPr/>
          </p:nvSpPr>
          <p:spPr>
            <a:xfrm>
              <a:off x="5120863" y="3304822"/>
              <a:ext cx="3146312" cy="607220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2400" dirty="0"/>
                <a:t>Co-Simulation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3113857E-F037-419B-BBA9-EEDB4E1AF11C}"/>
                </a:ext>
              </a:extLst>
            </p:cNvPr>
            <p:cNvSpPr txBox="1"/>
            <p:nvPr/>
          </p:nvSpPr>
          <p:spPr>
            <a:xfrm>
              <a:off x="8342332" y="3304822"/>
              <a:ext cx="3229484" cy="607220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sz="2400" dirty="0"/>
                <a:t>Scheduled Execution</a:t>
              </a:r>
            </a:p>
          </p:txBody>
        </p:sp>
      </p:grpSp>
      <p:sp>
        <p:nvSpPr>
          <p:cNvPr id="15" name="Textfeld 14">
            <a:extLst>
              <a:ext uri="{FF2B5EF4-FFF2-40B4-BE49-F238E27FC236}">
                <a16:creationId xmlns:a16="http://schemas.microsoft.com/office/drawing/2014/main" id="{159C0D77-1BBA-435D-BD95-E19CEBAC6424}"/>
              </a:ext>
            </a:extLst>
          </p:cNvPr>
          <p:cNvSpPr txBox="1"/>
          <p:nvPr/>
        </p:nvSpPr>
        <p:spPr>
          <a:xfrm>
            <a:off x="620183" y="4118776"/>
            <a:ext cx="108933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800" dirty="0"/>
          </a:p>
          <a:p>
            <a:endParaRPr lang="en-GB" sz="2800" dirty="0"/>
          </a:p>
          <a:p>
            <a:r>
              <a:rPr lang="en-GB" sz="2800" dirty="0"/>
              <a:t>Scheduled Execution allows coupling several FMUs with one, external scheduler (OS)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2057314-3A88-4F24-BAEA-A51BB112B5E0}"/>
              </a:ext>
            </a:extLst>
          </p:cNvPr>
          <p:cNvSpPr/>
          <p:nvPr/>
        </p:nvSpPr>
        <p:spPr bwMode="auto">
          <a:xfrm rot="20870601">
            <a:off x="9474654" y="996702"/>
            <a:ext cx="1245053" cy="37698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0000" tIns="46800" rIns="36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rgbClr val="120C80"/>
                </a:solidFill>
                <a:effectLst/>
                <a:latin typeface="Arial" charset="0"/>
                <a:cs typeface="Arial" charset="0"/>
              </a:rPr>
              <a:t>vECU</a:t>
            </a:r>
            <a:endParaRPr kumimoji="0" lang="de-DE" sz="1600" b="0" i="0" u="none" strike="noStrike" cap="none" normalizeH="0" baseline="0" dirty="0">
              <a:ln>
                <a:noFill/>
              </a:ln>
              <a:solidFill>
                <a:srgbClr val="120C80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3E13FF44-85D3-4AFA-8D5D-381F04FEAB82}"/>
              </a:ext>
            </a:extLst>
          </p:cNvPr>
          <p:cNvSpPr/>
          <p:nvPr/>
        </p:nvSpPr>
        <p:spPr bwMode="auto">
          <a:xfrm rot="20870601">
            <a:off x="10580553" y="996701"/>
            <a:ext cx="1245053" cy="37698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0000" tIns="46800" rIns="36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rgbClr val="120C80"/>
                </a:solidFill>
                <a:effectLst/>
                <a:latin typeface="Arial" charset="0"/>
                <a:cs typeface="Arial" charset="0"/>
              </a:rPr>
              <a:t>Events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1A7C4A97-43A3-862B-9A57-BBBF9A48BA57}"/>
              </a:ext>
            </a:extLst>
          </p:cNvPr>
          <p:cNvSpPr/>
          <p:nvPr/>
        </p:nvSpPr>
        <p:spPr bwMode="auto">
          <a:xfrm>
            <a:off x="8388562" y="4055232"/>
            <a:ext cx="3229484" cy="833178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0000" tIns="46800" rIns="36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rgbClr val="120C80"/>
                </a:solidFill>
                <a:effectLst/>
                <a:latin typeface="Arial" charset="0"/>
                <a:cs typeface="Arial" charset="0"/>
              </a:rPr>
              <a:t>Eigenschaften: </a:t>
            </a:r>
            <a:br>
              <a:rPr kumimoji="0" lang="de-DE" sz="1600" b="0" i="0" u="none" strike="noStrike" cap="none" normalizeH="0" baseline="0" dirty="0">
                <a:ln>
                  <a:noFill/>
                </a:ln>
                <a:solidFill>
                  <a:srgbClr val="120C80"/>
                </a:solidFill>
                <a:effectLst/>
                <a:latin typeface="Arial" charset="0"/>
                <a:cs typeface="Arial" charset="0"/>
              </a:rPr>
            </a:br>
            <a:br>
              <a:rPr kumimoji="0" lang="de-DE" sz="1600" b="0" i="0" u="none" strike="noStrike" cap="none" normalizeH="0" baseline="0" dirty="0">
                <a:ln>
                  <a:noFill/>
                </a:ln>
                <a:solidFill>
                  <a:srgbClr val="120C80"/>
                </a:solidFill>
                <a:effectLst/>
                <a:latin typeface="Arial" charset="0"/>
                <a:cs typeface="Arial" charset="0"/>
              </a:rPr>
            </a:b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rgbClr val="120C80"/>
                </a:solidFill>
                <a:effectLst/>
                <a:latin typeface="Arial" charset="0"/>
                <a:cs typeface="Arial" charset="0"/>
              </a:rPr>
              <a:t>External 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rgbClr val="120C80"/>
                </a:solidFill>
                <a:effectLst/>
                <a:latin typeface="Arial" charset="0"/>
                <a:cs typeface="Arial" charset="0"/>
              </a:rPr>
              <a:t>Schduler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rgbClr val="120C80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44404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8CD930-0D91-B104-6308-FD6BEE00D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FMI 1.0 (and most part of FMI 2.0) was developed</a:t>
            </a:r>
            <a:br>
              <a:rPr lang="en-US" dirty="0"/>
            </a:br>
            <a:r>
              <a:rPr lang="en-US" dirty="0"/>
              <a:t>in the publicly funded project </a:t>
            </a:r>
            <a:r>
              <a:rPr lang="en-US" dirty="0" err="1"/>
              <a:t>Modelisar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2008-2011: MODELISAR project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2011: Release of FMI 1.0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2012: Foundation of MAP FMI</a:t>
            </a:r>
            <a:br>
              <a:rPr lang="en-US" dirty="0"/>
            </a:br>
            <a:r>
              <a:rPr lang="en-US" dirty="0"/>
              <a:t>as a project in the Modelica Associations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Members: see </a:t>
            </a:r>
            <a:r>
              <a:rPr lang="en-US" dirty="0">
                <a:hlinkClick r:id="rId2"/>
              </a:rPr>
              <a:t>FMI Webpage 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2013: Release of FMI 2.0 </a:t>
            </a:r>
            <a:r>
              <a:rPr lang="en-US" dirty="0">
                <a:sym typeface="Wingdings" panose="05000000000000000000" pitchFamily="2" charset="2"/>
              </a:rPr>
              <a:t>--&gt; focus of this tutorial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2021: Release of FMI 3.0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74461A-4875-240C-29F8-51EF84D11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: </a:t>
            </a:r>
            <a:r>
              <a:rPr lang="en-US" dirty="0" err="1"/>
              <a:t>Modelisar</a:t>
            </a:r>
            <a:r>
              <a:rPr lang="en-US" dirty="0"/>
              <a:t> Project </a:t>
            </a:r>
            <a:r>
              <a:rPr lang="en-US" dirty="0">
                <a:sym typeface="Wingdings" panose="05000000000000000000" pitchFamily="2" charset="2"/>
              </a:rPr>
              <a:t> Modelica Association Project FMI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4AFB960-E12D-DB2E-4A8C-785FAA96B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17821" y="1668160"/>
            <a:ext cx="4090812" cy="3110669"/>
          </a:xfrm>
          <a:prstGeom prst="rect">
            <a:avLst/>
          </a:prstGeom>
          <a:solidFill>
            <a:srgbClr val="FFFFFF"/>
          </a:solidFill>
          <a:ln w="12700">
            <a:solidFill>
              <a:srgbClr val="99A5B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0B73AC1-8E65-B6D5-5828-3EF82BBE84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2989" y="3344560"/>
            <a:ext cx="1036656" cy="49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08649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B8DEC9F7-CE19-430C-884C-831521FBFD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489024"/>
              </p:ext>
            </p:extLst>
          </p:nvPr>
        </p:nvGraphicFramePr>
        <p:xfrm>
          <a:off x="649524" y="1349375"/>
          <a:ext cx="10935525" cy="488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7873">
                  <a:extLst>
                    <a:ext uri="{9D8B030D-6E8A-4147-A177-3AD203B41FA5}">
                      <a16:colId xmlns:a16="http://schemas.microsoft.com/office/drawing/2014/main" val="2602270598"/>
                    </a:ext>
                  </a:extLst>
                </a:gridCol>
                <a:gridCol w="2932966">
                  <a:extLst>
                    <a:ext uri="{9D8B030D-6E8A-4147-A177-3AD203B41FA5}">
                      <a16:colId xmlns:a16="http://schemas.microsoft.com/office/drawing/2014/main" val="3021308808"/>
                    </a:ext>
                  </a:extLst>
                </a:gridCol>
                <a:gridCol w="6134686">
                  <a:extLst>
                    <a:ext uri="{9D8B030D-6E8A-4147-A177-3AD203B41FA5}">
                      <a16:colId xmlns:a16="http://schemas.microsoft.com/office/drawing/2014/main" val="20098062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FMI 1.0, FMI 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FMI 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55578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noProof="0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fmiReal</a:t>
                      </a:r>
                      <a:endParaRPr lang="en-US" noProof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fmi3Float32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Discrete and continuous variables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4017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fmi3Float64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States, derivatives, event-indicators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741921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noProof="0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fmiInteger</a:t>
                      </a:r>
                      <a:endParaRPr lang="en-US" noProof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fmi3Int8, fmi3UInt8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Discrete variables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895524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fmi3Int16, fmi3UInt16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488054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fmi3Int32, fmi3UInt32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1037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fmi3Int64, fmi3UInt64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fmiBoolean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fmi3Boolean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9477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fmiString</a:t>
                      </a:r>
                      <a:endParaRPr lang="en-US" noProof="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fmi3String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noProof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const char* </a:t>
                      </a:r>
                      <a:r>
                        <a:rPr lang="en-US" sz="1800" b="0" i="0" u="none" strike="noStrike" kern="1200" noProof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('\0' terminated, UTF-8 encoded)</a:t>
                      </a:r>
                      <a:endParaRPr lang="en-US" noProof="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413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noProof="0">
                        <a:solidFill>
                          <a:schemeClr val="accent6">
                            <a:lumMod val="75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noProof="0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fmi3Binary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const char* </a:t>
                      </a:r>
                      <a:r>
                        <a:rPr lang="en-US" sz="1800" b="0" i="0" u="none" strike="noStrike" kern="1200" noProof="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(e.g. sensor outputs, bitmaps, 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235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noProof="0">
                        <a:solidFill>
                          <a:schemeClr val="accent6">
                            <a:lumMod val="75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fmi3Clock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Transport information about events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934352"/>
                  </a:ext>
                </a:extLst>
              </a:tr>
            </a:tbl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54EF2195-9054-4878-BECF-751BD3133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FMI 3.0: New Data </a:t>
            </a:r>
            <a:r>
              <a:rPr lang="de-DE" dirty="0" err="1"/>
              <a:t>Types</a:t>
            </a:r>
            <a:endParaRPr lang="de-DE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F21B9B55-B038-4117-90FB-FFB1784C8FAF}"/>
              </a:ext>
            </a:extLst>
          </p:cNvPr>
          <p:cNvSpPr/>
          <p:nvPr/>
        </p:nvSpPr>
        <p:spPr bwMode="auto">
          <a:xfrm rot="20870601">
            <a:off x="9474654" y="996702"/>
            <a:ext cx="1245053" cy="37698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0000" tIns="46800" rIns="36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rgbClr val="120C80"/>
                </a:solidFill>
                <a:effectLst/>
                <a:latin typeface="Arial" charset="0"/>
                <a:cs typeface="Arial" charset="0"/>
              </a:rPr>
              <a:t>vECU</a:t>
            </a:r>
            <a:endParaRPr kumimoji="0" lang="de-DE" sz="1600" b="0" i="0" u="none" strike="noStrike" cap="none" normalizeH="0" baseline="0" dirty="0">
              <a:ln>
                <a:noFill/>
              </a:ln>
              <a:solidFill>
                <a:srgbClr val="120C80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6FCB38-14BA-8585-8575-7CD95356E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976" y="1083129"/>
            <a:ext cx="6314395" cy="515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05934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921737-41EF-423E-A3B0-25E3ABA1F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Variables (Vectors, Matrices, …)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2B60F7-7BB9-4CF9-B071-7A8624979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FMI 1.0 and FMI 2.0:</a:t>
            </a:r>
          </a:p>
          <a:p>
            <a:pPr lvl="1"/>
            <a:r>
              <a:rPr lang="en-US" dirty="0"/>
              <a:t>Naming convention for array elements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building.room.temp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[0],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building.room.temp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[1], …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Array elements are treated as scalars, one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valueReference</a:t>
            </a:r>
            <a:r>
              <a:rPr lang="en-US" dirty="0"/>
              <a:t> for each variable</a:t>
            </a:r>
          </a:p>
          <a:p>
            <a:pPr lvl="1"/>
            <a:endParaRPr lang="en-US" dirty="0"/>
          </a:p>
          <a:p>
            <a:r>
              <a:rPr lang="en-US" b="1" dirty="0"/>
              <a:t>FMI 3.0:</a:t>
            </a:r>
          </a:p>
          <a:p>
            <a:pPr lvl="1"/>
            <a:r>
              <a:rPr lang="en-US" dirty="0"/>
              <a:t>Variables can have multiple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&lt;Dimension&gt;</a:t>
            </a:r>
            <a:r>
              <a:rPr lang="en-US" dirty="0"/>
              <a:t> elements</a:t>
            </a:r>
          </a:p>
          <a:p>
            <a:pPr lvl="1"/>
            <a:r>
              <a:rPr lang="en-US" dirty="0"/>
              <a:t>Each dimension can be:</a:t>
            </a:r>
          </a:p>
          <a:p>
            <a:pPr lvl="2"/>
            <a:r>
              <a:rPr lang="en-US" dirty="0"/>
              <a:t>Constant: specified by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&lt;start&gt;</a:t>
            </a:r>
            <a:r>
              <a:rPr lang="en-US" dirty="0"/>
              <a:t> attribute</a:t>
            </a:r>
          </a:p>
          <a:p>
            <a:pPr lvl="2"/>
            <a:r>
              <a:rPr lang="en-US" dirty="0"/>
              <a:t>Changeable: depends on 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structural</a:t>
            </a:r>
            <a:r>
              <a:rPr lang="en-US" dirty="0"/>
              <a:t> parameter which</a:t>
            </a:r>
            <a:br>
              <a:rPr lang="en-US" dirty="0"/>
            </a:br>
            <a:r>
              <a:rPr lang="en-US" dirty="0"/>
              <a:t>can change its value only in Configuration or Reconfiguration Mode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fmi3SetXXX</a:t>
            </a:r>
            <a:r>
              <a:rPr lang="en-US" dirty="0"/>
              <a:t>,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fmi3GetXXX</a:t>
            </a:r>
            <a:r>
              <a:rPr lang="en-US" dirty="0"/>
              <a:t> work on whole arrays</a:t>
            </a:r>
          </a:p>
        </p:txBody>
      </p:sp>
      <p:pic>
        <p:nvPicPr>
          <p:cNvPr id="2050" name="Picture 2" descr="fmi3VariableBase">
            <a:extLst>
              <a:ext uri="{FF2B5EF4-FFF2-40B4-BE49-F238E27FC236}">
                <a16:creationId xmlns:a16="http://schemas.microsoft.com/office/drawing/2014/main" id="{47C5BE39-647F-40D7-95A1-62AE2F449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581" y="2256693"/>
            <a:ext cx="5183408" cy="396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B29F3771-6A9B-4271-950D-32AD665FA25F}"/>
              </a:ext>
            </a:extLst>
          </p:cNvPr>
          <p:cNvSpPr/>
          <p:nvPr/>
        </p:nvSpPr>
        <p:spPr bwMode="auto">
          <a:xfrm rot="20870601">
            <a:off x="9474654" y="996702"/>
            <a:ext cx="1245053" cy="37698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0000" tIns="46800" rIns="36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rgbClr val="120C80"/>
                </a:solidFill>
                <a:effectLst/>
                <a:latin typeface="Arial" charset="0"/>
                <a:cs typeface="Arial" charset="0"/>
              </a:rPr>
              <a:t>vECU</a:t>
            </a:r>
            <a:endParaRPr kumimoji="0" lang="de-DE" sz="1600" b="0" i="0" u="none" strike="noStrike" cap="none" normalizeH="0" baseline="0" dirty="0">
              <a:ln>
                <a:noFill/>
              </a:ln>
              <a:solidFill>
                <a:srgbClr val="120C80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C59E8C-CC16-3806-3562-8B62CD784B37}"/>
              </a:ext>
            </a:extLst>
          </p:cNvPr>
          <p:cNvSpPr txBox="1"/>
          <p:nvPr/>
        </p:nvSpPr>
        <p:spPr>
          <a:xfrm rot="20755149">
            <a:off x="6848131" y="3137580"/>
            <a:ext cx="2617781" cy="369332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API Efficiencies</a:t>
            </a:r>
          </a:p>
        </p:txBody>
      </p:sp>
    </p:spTree>
    <p:extLst>
      <p:ext uri="{BB962C8B-B14F-4D97-AF65-F5344CB8AC3E}">
        <p14:creationId xmlns:p14="http://schemas.microsoft.com/office/powerpoint/2010/main" val="4859602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46D226-D1AB-4726-83BA-F0557FC15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Terminals &amp; Icons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C35544-3978-4B0B-A24A-D57546DEB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en-US" dirty="0"/>
              <a:t>Terminals group input and output variables to Terminals, which represent buses or physical connectors</a:t>
            </a:r>
          </a:p>
          <a:p>
            <a:pPr lvl="1"/>
            <a:r>
              <a:rPr lang="en-US" altLang="en-US" dirty="0"/>
              <a:t>Predefined matching rules (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plug, bus, sequence</a:t>
            </a:r>
            <a:r>
              <a:rPr lang="en-US" altLang="en-US" dirty="0"/>
              <a:t>) for the whole Terminal, other rules are possible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FMI Terminals </a:t>
            </a:r>
            <a:r>
              <a:rPr lang="en-US" altLang="en-US" b="1" dirty="0"/>
              <a:t>are not acausal</a:t>
            </a:r>
            <a:r>
              <a:rPr lang="en-US" altLang="en-US" dirty="0"/>
              <a:t>! The </a:t>
            </a:r>
            <a:r>
              <a:rPr lang="en-US" altLang="en-US" b="1" dirty="0"/>
              <a:t>causality (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input, output</a:t>
            </a:r>
            <a:r>
              <a:rPr lang="en-US" altLang="en-US" b="1" dirty="0"/>
              <a:t>) is defined </a:t>
            </a:r>
            <a:r>
              <a:rPr lang="en-US" altLang="en-US" dirty="0"/>
              <a:t>by the referenced variable!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B305694-F6B1-49B1-B0A6-F0FC1F383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705" y="2555964"/>
            <a:ext cx="6568689" cy="2933700"/>
          </a:xfrm>
          <a:prstGeom prst="rect">
            <a:avLst/>
          </a:prstGeom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ABE14A40-A7A1-469D-8113-F5800498F972}"/>
              </a:ext>
            </a:extLst>
          </p:cNvPr>
          <p:cNvCxnSpPr>
            <a:cxnSpLocks/>
          </p:cNvCxnSpPr>
          <p:nvPr/>
        </p:nvCxnSpPr>
        <p:spPr bwMode="auto">
          <a:xfrm>
            <a:off x="4878161" y="2139043"/>
            <a:ext cx="1653268" cy="930728"/>
          </a:xfrm>
          <a:prstGeom prst="straightConnector1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95E840E-E432-6E19-0FF9-C3BEE5A4AA3C}"/>
              </a:ext>
            </a:extLst>
          </p:cNvPr>
          <p:cNvSpPr txBox="1"/>
          <p:nvPr/>
        </p:nvSpPr>
        <p:spPr>
          <a:xfrm rot="20755149">
            <a:off x="8835907" y="2952602"/>
            <a:ext cx="2804371" cy="1200329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Much improved UI: same structure &amp; closer visual appearance to real system</a:t>
            </a:r>
          </a:p>
        </p:txBody>
      </p:sp>
    </p:spTree>
    <p:extLst>
      <p:ext uri="{BB962C8B-B14F-4D97-AF65-F5344CB8AC3E}">
        <p14:creationId xmlns:p14="http://schemas.microsoft.com/office/powerpoint/2010/main" val="33502554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ED9536D-10B4-4337-88A9-18164EEE2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119" y="1461331"/>
            <a:ext cx="5748927" cy="4760007"/>
          </a:xfrm>
        </p:spPr>
        <p:txBody>
          <a:bodyPr/>
          <a:lstStyle/>
          <a:p>
            <a:pPr lvl="1"/>
            <a:r>
              <a:rPr lang="en-US" dirty="0"/>
              <a:t>Introduction of </a:t>
            </a:r>
            <a:r>
              <a:rPr lang="en-US" b="1" dirty="0"/>
              <a:t>Event Mode </a:t>
            </a:r>
            <a:r>
              <a:rPr lang="en-US" dirty="0"/>
              <a:t>like in Model Exchange</a:t>
            </a:r>
            <a:endParaRPr lang="en-US" b="1" dirty="0"/>
          </a:p>
          <a:p>
            <a:pPr lvl="1"/>
            <a:r>
              <a:rPr lang="en-US" b="1" dirty="0"/>
              <a:t>Event Mode </a:t>
            </a:r>
            <a:r>
              <a:rPr lang="en-US" dirty="0"/>
              <a:t>can be entered by the importer:</a:t>
            </a:r>
          </a:p>
          <a:p>
            <a:pPr lvl="2"/>
            <a:r>
              <a:rPr lang="en-US" dirty="0"/>
              <a:t>to handle input events triggered outside the FMU</a:t>
            </a:r>
          </a:p>
          <a:p>
            <a:pPr lvl="2"/>
            <a:r>
              <a:rPr lang="en-US" dirty="0"/>
              <a:t>on request of the FMU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fmi3DoStep(…) </a:t>
            </a:r>
            <a:r>
              <a:rPr lang="en-US" dirty="0"/>
              <a:t>can return before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communicationStepSize</a:t>
            </a:r>
            <a:r>
              <a:rPr lang="en-US" dirty="0"/>
              <a:t> is reached if an FMU internal event needs to be treated outside</a:t>
            </a:r>
          </a:p>
          <a:p>
            <a:pPr lvl="1"/>
            <a:r>
              <a:rPr lang="en-US" dirty="0"/>
              <a:t>Capability flag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hasEventMode</a:t>
            </a:r>
            <a:r>
              <a:rPr lang="en-US" dirty="0"/>
              <a:t> signals if event handling is supported by the FMU</a:t>
            </a:r>
          </a:p>
          <a:p>
            <a:pPr lvl="1"/>
            <a:r>
              <a:rPr lang="en-US" dirty="0"/>
              <a:t>Argument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eventModeUsed</a:t>
            </a:r>
            <a:r>
              <a:rPr lang="en-US" dirty="0"/>
              <a:t>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fmi3InstantiateCoSimulation</a:t>
            </a:r>
            <a:r>
              <a:rPr lang="en-US" dirty="0"/>
              <a:t> signals if event handling is supported by the importer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C9FAF9D-B40D-45F9-91A2-E76A8F1E6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FMI for Co-Simulation: Event Handling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40A34014-0934-4C88-BA0F-79EE6B6D01DB}"/>
              </a:ext>
            </a:extLst>
          </p:cNvPr>
          <p:cNvSpPr/>
          <p:nvPr/>
        </p:nvSpPr>
        <p:spPr bwMode="auto">
          <a:xfrm rot="20870601">
            <a:off x="10149570" y="957480"/>
            <a:ext cx="1245053" cy="37698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0000" tIns="46800" rIns="36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rgbClr val="120C80"/>
                </a:solidFill>
                <a:effectLst/>
                <a:latin typeface="Arial" charset="0"/>
                <a:cs typeface="Arial" charset="0"/>
              </a:rPr>
              <a:t>Co-Sim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166DF29C-73E6-4A29-80CF-506F59C33A50}"/>
              </a:ext>
            </a:extLst>
          </p:cNvPr>
          <p:cNvSpPr/>
          <p:nvPr/>
        </p:nvSpPr>
        <p:spPr bwMode="auto">
          <a:xfrm rot="20870601">
            <a:off x="10921214" y="1214751"/>
            <a:ext cx="1245053" cy="37698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0000" tIns="46800" rIns="36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rgbClr val="120C80"/>
                </a:solidFill>
                <a:effectLst/>
                <a:latin typeface="Arial" charset="0"/>
                <a:cs typeface="Arial" charset="0"/>
              </a:rPr>
              <a:t>Events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BF6F30A4-821A-41C7-A657-20ED7416D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0391" y="1372975"/>
            <a:ext cx="5114834" cy="4767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004A9F-A017-955C-0B2B-67E85CE8BC4D}"/>
              </a:ext>
            </a:extLst>
          </p:cNvPr>
          <p:cNvSpPr txBox="1"/>
          <p:nvPr/>
        </p:nvSpPr>
        <p:spPr>
          <a:xfrm rot="20588673">
            <a:off x="7216728" y="4023358"/>
            <a:ext cx="4600137" cy="1200329"/>
          </a:xfrm>
          <a:prstGeom prst="rect">
            <a:avLst/>
          </a:prstGeom>
          <a:solidFill>
            <a:schemeClr val="lt1">
              <a:alpha val="35000"/>
            </a:schemeClr>
          </a:solidFill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Demo in a </a:t>
            </a:r>
            <a:r>
              <a:rPr lang="en-US" sz="1800" b="1" dirty="0" err="1">
                <a:solidFill>
                  <a:srgbClr val="FF0000"/>
                </a:solidFill>
              </a:rPr>
              <a:t>Jupyter</a:t>
            </a:r>
            <a:r>
              <a:rPr lang="en-US" sz="1800" b="1" dirty="0">
                <a:solidFill>
                  <a:srgbClr val="FF0000"/>
                </a:solidFill>
              </a:rPr>
              <a:t> Notebook binder: Performance &amp; Accuracy trade-offs, comparison</a:t>
            </a:r>
            <a:br>
              <a:rPr lang="en-US" sz="1800" b="1" dirty="0">
                <a:solidFill>
                  <a:srgbClr val="FF0000"/>
                </a:solidFill>
              </a:rPr>
            </a:br>
            <a:r>
              <a:rPr lang="en-US" sz="1800" b="1" dirty="0">
                <a:solidFill>
                  <a:srgbClr val="FF0000"/>
                </a:solidFill>
              </a:rPr>
              <a:t> FMI 2.0 vs. FMI 3.0</a:t>
            </a:r>
          </a:p>
        </p:txBody>
      </p:sp>
    </p:spTree>
    <p:extLst>
      <p:ext uri="{BB962C8B-B14F-4D97-AF65-F5344CB8AC3E}">
        <p14:creationId xmlns:p14="http://schemas.microsoft.com/office/powerpoint/2010/main" val="6011341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ED9536D-10B4-4337-88A9-18164EEE2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FMI1/2 CS: FMUs exchange values only at communication points.</a:t>
            </a:r>
          </a:p>
          <a:p>
            <a:pPr lvl="1"/>
            <a:r>
              <a:rPr lang="en-US" dirty="0"/>
              <a:t>FMI3.0: allows information exchange between the FMU and the master</a:t>
            </a:r>
            <a:br>
              <a:rPr lang="en-US" dirty="0"/>
            </a:br>
            <a:r>
              <a:rPr lang="en-US" dirty="0"/>
              <a:t>also at intermediate time points</a:t>
            </a:r>
          </a:p>
          <a:p>
            <a:pPr lvl="1"/>
            <a:r>
              <a:rPr lang="en-US" dirty="0"/>
              <a:t>Realized with an extension to the state machine:  Intermediate update mode</a:t>
            </a:r>
            <a:br>
              <a:rPr lang="en-US" dirty="0"/>
            </a:br>
            <a:r>
              <a:rPr lang="en-US" dirty="0"/>
              <a:t>which can be entered by the FMU via the callback function </a:t>
            </a:r>
            <a:br>
              <a:rPr lang="en-US" dirty="0"/>
            </a:b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fmi3CallbackIntermediateUpdate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(…)</a:t>
            </a:r>
            <a:r>
              <a:rPr lang="en-US" dirty="0"/>
              <a:t> at arbitrary times out of </a:t>
            </a:r>
            <a:br>
              <a:rPr lang="en-US" dirty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fmi3DoStep(…)</a:t>
            </a:r>
          </a:p>
          <a:p>
            <a:pPr marL="1588" lvl="1" indent="0">
              <a:buNone/>
            </a:pPr>
            <a:endParaRPr lang="en-US" dirty="0"/>
          </a:p>
          <a:p>
            <a:pPr lvl="1"/>
            <a:r>
              <a:rPr lang="en-US" dirty="0"/>
              <a:t>This enables various use cases:</a:t>
            </a:r>
          </a:p>
          <a:p>
            <a:pPr lvl="2"/>
            <a:r>
              <a:rPr lang="en-US" dirty="0"/>
              <a:t>Advanced co-simulation algorithms using interpolation / extrapolation techniques</a:t>
            </a:r>
          </a:p>
          <a:p>
            <a:pPr lvl="2"/>
            <a:r>
              <a:rPr lang="en-US" dirty="0"/>
              <a:t>Transmission Line Modeling (TLM) co-simulation</a:t>
            </a:r>
          </a:p>
          <a:p>
            <a:pPr lvl="2"/>
            <a:r>
              <a:rPr lang="en-US" dirty="0"/>
              <a:t>Input approximation similar to what is possible in FMI 2.0</a:t>
            </a:r>
          </a:p>
          <a:p>
            <a:pPr lvl="2"/>
            <a:r>
              <a:rPr lang="en-US" dirty="0"/>
              <a:t>More detailed plotting of simulation results (using additional time point)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C9FAF9D-B40D-45F9-91A2-E76A8F1E6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FMI for Co-Simulation: Intermediate Variable Access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114DB542-4634-4F10-94F6-2C4BA33A60EA}"/>
              </a:ext>
            </a:extLst>
          </p:cNvPr>
          <p:cNvSpPr/>
          <p:nvPr/>
        </p:nvSpPr>
        <p:spPr bwMode="auto">
          <a:xfrm rot="20870601">
            <a:off x="10149570" y="957480"/>
            <a:ext cx="1245053" cy="37698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0000" tIns="46800" rIns="36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rgbClr val="120C80"/>
                </a:solidFill>
                <a:effectLst/>
                <a:latin typeface="Arial" charset="0"/>
                <a:cs typeface="Arial" charset="0"/>
              </a:rPr>
              <a:t>Co-Sim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8521" y="1737537"/>
            <a:ext cx="3393479" cy="19200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E24EBF-C12F-5629-777F-F171311B308D}"/>
              </a:ext>
            </a:extLst>
          </p:cNvPr>
          <p:cNvSpPr txBox="1"/>
          <p:nvPr/>
        </p:nvSpPr>
        <p:spPr>
          <a:xfrm rot="20588673">
            <a:off x="7448844" y="4445390"/>
            <a:ext cx="4600137" cy="1200329"/>
          </a:xfrm>
          <a:prstGeom prst="rect">
            <a:avLst/>
          </a:prstGeom>
          <a:solidFill>
            <a:schemeClr val="lt1">
              <a:alpha val="35000"/>
            </a:schemeClr>
          </a:solidFill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Demo in a </a:t>
            </a:r>
            <a:r>
              <a:rPr lang="en-US" sz="1800" b="1" dirty="0" err="1">
                <a:solidFill>
                  <a:srgbClr val="FF0000"/>
                </a:solidFill>
              </a:rPr>
              <a:t>Jupyter</a:t>
            </a:r>
            <a:r>
              <a:rPr lang="en-US" sz="1800" b="1" dirty="0">
                <a:solidFill>
                  <a:srgbClr val="FF0000"/>
                </a:solidFill>
              </a:rPr>
              <a:t> Notebook binder: Performance &amp; Accuracy trade-offs, comparison</a:t>
            </a:r>
            <a:br>
              <a:rPr lang="en-US" sz="1800" b="1" dirty="0">
                <a:solidFill>
                  <a:srgbClr val="FF0000"/>
                </a:solidFill>
              </a:rPr>
            </a:br>
            <a:r>
              <a:rPr lang="en-US" sz="1800" b="1" dirty="0">
                <a:solidFill>
                  <a:srgbClr val="FF0000"/>
                </a:solidFill>
              </a:rPr>
              <a:t> FMI 2.0 vs. FMI 3.0</a:t>
            </a:r>
          </a:p>
        </p:txBody>
      </p:sp>
    </p:spTree>
    <p:extLst>
      <p:ext uri="{BB962C8B-B14F-4D97-AF65-F5344CB8AC3E}">
        <p14:creationId xmlns:p14="http://schemas.microsoft.com/office/powerpoint/2010/main" val="4226421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D84EC32-21E3-46BB-A6BC-78BD25963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Clocks synchronize FMUs with the importer and with other FMUs:</a:t>
            </a:r>
          </a:p>
          <a:p>
            <a:pPr lvl="2"/>
            <a:r>
              <a:rPr lang="en-US" dirty="0"/>
              <a:t>Clocks carry the information that a specific event happens</a:t>
            </a:r>
          </a:p>
          <a:p>
            <a:pPr lvl="2"/>
            <a:r>
              <a:rPr lang="en-US" dirty="0"/>
              <a:t>Clocked variables belong to one clock (a so-called clocked model partition). They change only if this clock is active.</a:t>
            </a:r>
          </a:p>
          <a:p>
            <a:pPr lvl="1"/>
            <a:r>
              <a:rPr lang="en-US" dirty="0"/>
              <a:t>Clocks allow precise handling of time events (independent from continuous time: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fmi3SetTime()</a:t>
            </a:r>
            <a:r>
              <a:rPr lang="en-US" dirty="0"/>
              <a:t>, or arguments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fmi3DoStep()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 </a:t>
            </a:r>
            <a:r>
              <a:rPr lang="en-US" b="1" dirty="0"/>
              <a:t>Scheduled Execution </a:t>
            </a:r>
            <a:r>
              <a:rPr lang="en-US" dirty="0"/>
              <a:t>Communication Clocks are used:</a:t>
            </a:r>
          </a:p>
          <a:p>
            <a:pPr lvl="2"/>
            <a:r>
              <a:rPr lang="en-US" dirty="0"/>
              <a:t>by the importer to identify the specific partition which is to be executed</a:t>
            </a:r>
          </a:p>
          <a:p>
            <a:pPr lvl="2"/>
            <a:r>
              <a:rPr lang="en-US" dirty="0"/>
              <a:t>by the FMU to announce, which model partition wants to be scheduled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24294BB-2924-43FE-ABBC-189902DC9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Clocks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E057CA06-0545-4561-AFB2-3AC0AA477383}"/>
              </a:ext>
            </a:extLst>
          </p:cNvPr>
          <p:cNvSpPr/>
          <p:nvPr/>
        </p:nvSpPr>
        <p:spPr bwMode="auto">
          <a:xfrm rot="20870601">
            <a:off x="9474654" y="996702"/>
            <a:ext cx="1245053" cy="37698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0000" tIns="46800" rIns="36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rgbClr val="120C80"/>
                </a:solidFill>
                <a:effectLst/>
                <a:latin typeface="Arial" charset="0"/>
                <a:cs typeface="Arial" charset="0"/>
              </a:rPr>
              <a:t>vECU</a:t>
            </a:r>
            <a:endParaRPr kumimoji="0" lang="de-DE" sz="1600" b="0" i="0" u="none" strike="noStrike" cap="none" normalizeH="0" baseline="0" dirty="0">
              <a:ln>
                <a:noFill/>
              </a:ln>
              <a:solidFill>
                <a:srgbClr val="120C80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52C2D67F-9E7B-4526-9C0E-FB5CBB8A41C9}"/>
              </a:ext>
            </a:extLst>
          </p:cNvPr>
          <p:cNvSpPr/>
          <p:nvPr/>
        </p:nvSpPr>
        <p:spPr bwMode="auto">
          <a:xfrm rot="20870601">
            <a:off x="10058130" y="1245869"/>
            <a:ext cx="1245053" cy="37698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0000" tIns="46800" rIns="36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rgbClr val="120C80"/>
                </a:solidFill>
                <a:effectLst/>
                <a:latin typeface="Arial" charset="0"/>
                <a:cs typeface="Arial" charset="0"/>
              </a:rPr>
              <a:t>Co-Sim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CBA437A6-84C6-4228-A537-73DC90314230}"/>
              </a:ext>
            </a:extLst>
          </p:cNvPr>
          <p:cNvSpPr/>
          <p:nvPr/>
        </p:nvSpPr>
        <p:spPr bwMode="auto">
          <a:xfrm rot="20870601">
            <a:off x="10745366" y="1425765"/>
            <a:ext cx="1245053" cy="37698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0000" tIns="46800" rIns="36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rgbClr val="120C80"/>
                </a:solidFill>
                <a:effectLst/>
                <a:latin typeface="Arial" charset="0"/>
                <a:cs typeface="Arial" charset="0"/>
              </a:rPr>
              <a:t>Events</a:t>
            </a:r>
          </a:p>
        </p:txBody>
      </p:sp>
    </p:spTree>
    <p:extLst>
      <p:ext uri="{BB962C8B-B14F-4D97-AF65-F5344CB8AC3E}">
        <p14:creationId xmlns:p14="http://schemas.microsoft.com/office/powerpoint/2010/main" val="1830951396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A2C3454-F06D-4F87-90F5-CECD5F786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Clock </a:t>
            </a:r>
            <a:r>
              <a:rPr lang="de-DE" dirty="0" err="1"/>
              <a:t>Types</a:t>
            </a:r>
            <a:endParaRPr lang="de-DE" dirty="0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DD160BC8-87A4-4B41-9358-478275BEB02D}"/>
              </a:ext>
            </a:extLst>
          </p:cNvPr>
          <p:cNvGraphicFramePr>
            <a:graphicFrameLocks/>
          </p:cNvGraphicFramePr>
          <p:nvPr/>
        </p:nvGraphicFramePr>
        <p:xfrm>
          <a:off x="1081380" y="1400927"/>
          <a:ext cx="9448798" cy="4613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094">
                  <a:extLst>
                    <a:ext uri="{9D8B030D-6E8A-4147-A177-3AD203B41FA5}">
                      <a16:colId xmlns:a16="http://schemas.microsoft.com/office/drawing/2014/main" val="1683636031"/>
                    </a:ext>
                  </a:extLst>
                </a:gridCol>
                <a:gridCol w="1557931">
                  <a:extLst>
                    <a:ext uri="{9D8B030D-6E8A-4147-A177-3AD203B41FA5}">
                      <a16:colId xmlns:a16="http://schemas.microsoft.com/office/drawing/2014/main" val="3491423282"/>
                    </a:ext>
                  </a:extLst>
                </a:gridCol>
                <a:gridCol w="985962">
                  <a:extLst>
                    <a:ext uri="{9D8B030D-6E8A-4147-A177-3AD203B41FA5}">
                      <a16:colId xmlns:a16="http://schemas.microsoft.com/office/drawing/2014/main" val="2317262543"/>
                    </a:ext>
                  </a:extLst>
                </a:gridCol>
                <a:gridCol w="1391478">
                  <a:extLst>
                    <a:ext uri="{9D8B030D-6E8A-4147-A177-3AD203B41FA5}">
                      <a16:colId xmlns:a16="http://schemas.microsoft.com/office/drawing/2014/main" val="4220307827"/>
                    </a:ext>
                  </a:extLst>
                </a:gridCol>
                <a:gridCol w="4463333">
                  <a:extLst>
                    <a:ext uri="{9D8B030D-6E8A-4147-A177-3AD203B41FA5}">
                      <a16:colId xmlns:a16="http://schemas.microsoft.com/office/drawing/2014/main" val="920601247"/>
                    </a:ext>
                  </a:extLst>
                </a:gridCol>
              </a:tblGrid>
              <a:tr h="275166">
                <a:tc gridSpan="2">
                  <a:txBody>
                    <a:bodyPr/>
                    <a:lstStyle/>
                    <a:p>
                      <a:r>
                        <a:rPr lang="en-GB" sz="1400" noProof="0" dirty="0"/>
                        <a:t>Clock Type</a:t>
                      </a:r>
                    </a:p>
                  </a:txBody>
                  <a:tcPr marL="87501" marR="87501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causality</a:t>
                      </a:r>
                    </a:p>
                  </a:txBody>
                  <a:tcPr marL="87501" marR="8750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noProof="0" dirty="0"/>
                        <a:t>interval</a:t>
                      </a:r>
                    </a:p>
                  </a:txBody>
                  <a:tcPr marL="87501" marR="87501"/>
                </a:tc>
                <a:tc>
                  <a:txBody>
                    <a:bodyPr/>
                    <a:lstStyle/>
                    <a:p>
                      <a:r>
                        <a:rPr lang="en-GB" sz="1400" noProof="0" dirty="0"/>
                        <a:t>Example</a:t>
                      </a:r>
                    </a:p>
                  </a:txBody>
                  <a:tcPr marL="87501" marR="87501"/>
                </a:tc>
                <a:extLst>
                  <a:ext uri="{0D108BD9-81ED-4DB2-BD59-A6C34878D82A}">
                    <a16:rowId xmlns:a16="http://schemas.microsoft.com/office/drawing/2014/main" val="3033401548"/>
                  </a:ext>
                </a:extLst>
              </a:tr>
              <a:tr h="222673">
                <a:tc rowSpan="6">
                  <a:txBody>
                    <a:bodyPr/>
                    <a:lstStyle/>
                    <a:p>
                      <a:pPr algn="l"/>
                      <a:r>
                        <a:rPr lang="en-GB" sz="1100" b="1" noProof="0" dirty="0">
                          <a:solidFill>
                            <a:schemeClr val="accent4"/>
                          </a:solidFill>
                        </a:rPr>
                        <a:t>Time-based</a:t>
                      </a:r>
                    </a:p>
                  </a:txBody>
                  <a:tcPr marL="87501" marR="87501" anchor="ctr">
                    <a:solidFill>
                      <a:srgbClr val="F6D0CC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100" b="1" noProof="0" dirty="0">
                          <a:solidFill>
                            <a:schemeClr val="accent4"/>
                          </a:solidFill>
                        </a:rPr>
                        <a:t>periodic clock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100" b="1" noProof="0" dirty="0">
                        <a:solidFill>
                          <a:schemeClr val="accent4"/>
                        </a:solidFill>
                      </a:endParaRPr>
                    </a:p>
                  </a:txBody>
                  <a:tcPr marL="87501" marR="87501">
                    <a:solidFill>
                      <a:srgbClr val="F6D0CC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100" b="0" i="0" u="none" strike="noStrike" kern="1200" baseline="0" noProof="0" dirty="0">
                          <a:solidFill>
                            <a:schemeClr val="accent4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input</a:t>
                      </a:r>
                    </a:p>
                  </a:txBody>
                  <a:tcPr marL="87501" marR="87501" anchor="ctr">
                    <a:solidFill>
                      <a:srgbClr val="F6D0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anose="020B0604020202020204" pitchFamily="34" charset="0"/>
                        <a:buNone/>
                      </a:pPr>
                      <a:r>
                        <a:rPr lang="en-GB" sz="1100" b="0" i="0" u="none" strike="noStrike" kern="1200" baseline="0" noProof="0" dirty="0">
                          <a:solidFill>
                            <a:schemeClr val="accent4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constant</a:t>
                      </a:r>
                    </a:p>
                  </a:txBody>
                  <a:tcPr marL="87501" marR="87501" anchor="ctr">
                    <a:solidFill>
                      <a:srgbClr val="F6D0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100" b="0" kern="1200" noProof="0" dirty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+mn-cs"/>
                        </a:rPr>
                        <a:t>Clocked PI-controller with a defined constant interval</a:t>
                      </a:r>
                    </a:p>
                  </a:txBody>
                  <a:tcPr marL="87501" marR="87501">
                    <a:solidFill>
                      <a:srgbClr val="F6D0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288842"/>
                  </a:ext>
                </a:extLst>
              </a:tr>
              <a:tr h="36675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GB" sz="1100" b="0" i="0" u="none" strike="noStrike" kern="1200" baseline="0" noProof="0" dirty="0">
                          <a:solidFill>
                            <a:schemeClr val="accent4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fixed</a:t>
                      </a:r>
                    </a:p>
                  </a:txBody>
                  <a:tcPr marL="87501" marR="87501" anchor="ctr">
                    <a:solidFill>
                      <a:srgbClr val="F6D0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100" b="0" kern="1200" noProof="0" dirty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+mn-cs"/>
                        </a:rPr>
                        <a:t>Clocked PI-controller, interval is defined by periodic f</a:t>
                      </a:r>
                      <a:r>
                        <a:rPr lang="en-GB" sz="1100" b="0" i="0" u="none" strike="noStrike" kern="1200" baseline="0" noProof="0" dirty="0">
                          <a:solidFill>
                            <a:schemeClr val="accent4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mi3SetClock</a:t>
                      </a:r>
                      <a:r>
                        <a:rPr lang="en-GB" sz="1100" b="0" kern="1200" noProof="0" dirty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+mn-cs"/>
                        </a:rPr>
                        <a:t> calls</a:t>
                      </a:r>
                    </a:p>
                  </a:txBody>
                  <a:tcPr marL="87501" marR="87501">
                    <a:solidFill>
                      <a:srgbClr val="F6D0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812012"/>
                  </a:ext>
                </a:extLst>
              </a:tr>
              <a:tr h="36675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GB" sz="1100" b="0" i="0" u="none" strike="noStrike" kern="1200" baseline="0" noProof="0" dirty="0">
                          <a:solidFill>
                            <a:schemeClr val="accent4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calculated</a:t>
                      </a:r>
                    </a:p>
                  </a:txBody>
                  <a:tcPr marL="87501" marR="87501" anchor="ctr">
                    <a:solidFill>
                      <a:srgbClr val="F6D0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100" b="0" kern="1200" noProof="0" dirty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+mn-cs"/>
                        </a:rPr>
                        <a:t>Clocked PI-controller, interval is defined by fixed parameter(s) of the FMU</a:t>
                      </a:r>
                    </a:p>
                  </a:txBody>
                  <a:tcPr marL="87501" marR="87501">
                    <a:solidFill>
                      <a:srgbClr val="F6D0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766759"/>
                  </a:ext>
                </a:extLst>
              </a:tr>
              <a:tr h="36675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GB" sz="1100" b="0" i="0" u="none" strike="noStrike" kern="1200" baseline="0" noProof="0" dirty="0" err="1">
                          <a:solidFill>
                            <a:schemeClr val="accent4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tunable</a:t>
                      </a:r>
                      <a:endParaRPr lang="en-GB" sz="1100" b="0" i="0" u="none" strike="noStrike" kern="1200" baseline="0" noProof="0" dirty="0">
                        <a:solidFill>
                          <a:schemeClr val="accent4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87501" marR="87501" anchor="ctr">
                    <a:solidFill>
                      <a:srgbClr val="F6D0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100" b="0" kern="1200" noProof="0" dirty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+mn-cs"/>
                        </a:rPr>
                        <a:t>Clocked PI-controller, interval is defined by tuneable parameter(s) of the FMU</a:t>
                      </a:r>
                    </a:p>
                  </a:txBody>
                  <a:tcPr marL="87501" marR="87501">
                    <a:solidFill>
                      <a:srgbClr val="F6D0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520012"/>
                  </a:ext>
                </a:extLst>
              </a:tr>
              <a:tr h="654919">
                <a:tc vMerge="1">
                  <a:txBody>
                    <a:bodyPr/>
                    <a:lstStyle/>
                    <a:p>
                      <a:endParaRPr lang="en-GB" sz="1600" noProof="0" dirty="0"/>
                    </a:p>
                  </a:txBody>
                  <a:tcPr marL="87501" marR="87501">
                    <a:solidFill>
                      <a:srgbClr val="FBE9E7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GB" sz="1100" b="1" noProof="0" dirty="0">
                          <a:solidFill>
                            <a:schemeClr val="accent4"/>
                          </a:solidFill>
                        </a:rPr>
                        <a:t>aperiodic clock</a:t>
                      </a:r>
                      <a:endParaRPr lang="en-GB" sz="1100" noProof="0" dirty="0">
                        <a:solidFill>
                          <a:schemeClr val="accent4"/>
                        </a:solidFill>
                      </a:endParaRPr>
                    </a:p>
                  </a:txBody>
                  <a:tcPr marL="87501" marR="87501">
                    <a:solidFill>
                      <a:srgbClr val="F6D0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100" b="0" i="0" u="none" strike="noStrike" kern="1200" baseline="0" noProof="0" dirty="0">
                          <a:solidFill>
                            <a:schemeClr val="accent4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input</a:t>
                      </a:r>
                    </a:p>
                  </a:txBody>
                  <a:tcPr marL="87501" marR="87501" anchor="ctr">
                    <a:solidFill>
                      <a:srgbClr val="F6D0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100" b="0" i="0" u="none" strike="noStrike" kern="1200" baseline="0" noProof="0" dirty="0">
                          <a:solidFill>
                            <a:schemeClr val="accent4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changing</a:t>
                      </a:r>
                    </a:p>
                  </a:txBody>
                  <a:tcPr marL="87501" marR="87501" anchor="ctr">
                    <a:solidFill>
                      <a:srgbClr val="F6D0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0" i="0" u="none" strike="noStrike" kern="1200" baseline="0" noProof="0" dirty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+mn-cs"/>
                        </a:rPr>
                        <a:t>Simulation of the behaviour of a control algorithm with non constant execution time,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0" i="0" u="none" strike="noStrike" kern="1200" baseline="0" noProof="0" dirty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+mn-cs"/>
                        </a:rPr>
                        <a:t>Generation of pulse sequences</a:t>
                      </a:r>
                      <a:endParaRPr lang="en-GB" sz="1100" b="0" noProof="0" dirty="0">
                        <a:solidFill>
                          <a:schemeClr val="accent4"/>
                        </a:solidFill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100" b="0" kern="1200" noProof="0" dirty="0">
                        <a:solidFill>
                          <a:schemeClr val="accent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7501" marR="87501" anchor="ctr">
                    <a:solidFill>
                      <a:srgbClr val="F6D0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639332"/>
                  </a:ext>
                </a:extLst>
              </a:tr>
              <a:tr h="756705">
                <a:tc vMerge="1">
                  <a:txBody>
                    <a:bodyPr/>
                    <a:lstStyle/>
                    <a:p>
                      <a:endParaRPr lang="en-GB" sz="1600" b="1" noProof="0" dirty="0"/>
                    </a:p>
                  </a:txBody>
                  <a:tcPr marL="87501" marR="87501" anchor="ctr">
                    <a:solidFill>
                      <a:srgbClr val="FBE9E7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GB" sz="1100" kern="1200" noProof="0" dirty="0">
                        <a:solidFill>
                          <a:schemeClr val="accent4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7501" marR="87501">
                    <a:solidFill>
                      <a:srgbClr val="F6D0CC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GB" sz="1100" b="0" i="0" u="none" strike="noStrike" kern="1200" baseline="0" noProof="0" dirty="0">
                        <a:solidFill>
                          <a:schemeClr val="accent4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87501" marR="87501" anchor="ctr">
                    <a:solidFill>
                      <a:srgbClr val="F6D0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GB" sz="1100" b="0" i="0" u="none" strike="noStrike" kern="1200" baseline="0" noProof="0" dirty="0">
                          <a:solidFill>
                            <a:schemeClr val="accent4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countdown</a:t>
                      </a:r>
                    </a:p>
                  </a:txBody>
                  <a:tcPr marL="87501" marR="87501" anchor="ctr">
                    <a:solidFill>
                      <a:srgbClr val="F6D0CC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100" b="0" kern="1200" noProof="0" dirty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+mn-cs"/>
                        </a:rPr>
                        <a:t>Time delayed action after an event, for example ignition signal some time after crankshaft angle event</a:t>
                      </a:r>
                    </a:p>
                  </a:txBody>
                  <a:tcPr marL="87501" marR="87501" anchor="ctr">
                    <a:solidFill>
                      <a:srgbClr val="F6D0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586818"/>
                  </a:ext>
                </a:extLst>
              </a:tr>
              <a:tr h="493965">
                <a:tc rowSpan="2" gridSpan="2">
                  <a:txBody>
                    <a:bodyPr/>
                    <a:lstStyle/>
                    <a:p>
                      <a:r>
                        <a:rPr lang="en-GB" sz="1100" b="1" noProof="0" dirty="0">
                          <a:solidFill>
                            <a:schemeClr val="accent4"/>
                          </a:solidFill>
                        </a:rPr>
                        <a:t>Triggered</a:t>
                      </a:r>
                    </a:p>
                  </a:txBody>
                  <a:tcPr marL="87501" marR="87501" anchor="ctr">
                    <a:solidFill>
                      <a:srgbClr val="FBE9E7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GB" sz="1100" noProof="0" dirty="0">
                        <a:solidFill>
                          <a:schemeClr val="accent4"/>
                        </a:solidFill>
                      </a:endParaRPr>
                    </a:p>
                  </a:txBody>
                  <a:tcPr marL="87501" marR="87501">
                    <a:solidFill>
                      <a:srgbClr val="FBE9E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GB" sz="1100" b="0" i="0" u="none" strike="noStrike" kern="1200" baseline="0" noProof="0" dirty="0">
                          <a:solidFill>
                            <a:schemeClr val="accent4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input</a:t>
                      </a:r>
                    </a:p>
                  </a:txBody>
                  <a:tcPr marL="87501" marR="87501" anchor="ctr">
                    <a:solidFill>
                      <a:srgbClr val="FBE9E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GB" sz="1100" b="0" i="0" u="none" strike="noStrike" kern="1200" baseline="0" noProof="0" dirty="0">
                          <a:solidFill>
                            <a:schemeClr val="accent4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triggered</a:t>
                      </a:r>
                    </a:p>
                  </a:txBody>
                  <a:tcPr marL="87501" marR="87501" anchor="ctr">
                    <a:solidFill>
                      <a:srgbClr val="FBE9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100" b="0" noProof="0" dirty="0">
                          <a:solidFill>
                            <a:schemeClr val="accent4"/>
                          </a:solidFill>
                        </a:rPr>
                        <a:t>Control algorithm, triggered by a crankshaft angle sensor</a:t>
                      </a:r>
                    </a:p>
                  </a:txBody>
                  <a:tcPr marL="87501" marR="87501" anchor="ctr">
                    <a:solidFill>
                      <a:srgbClr val="FB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836841"/>
                  </a:ext>
                </a:extLst>
              </a:tr>
              <a:tr h="756705">
                <a:tc gridSpan="2" vMerge="1">
                  <a:txBody>
                    <a:bodyPr/>
                    <a:lstStyle/>
                    <a:p>
                      <a:endParaRPr lang="en-GB" sz="1600" noProof="0" dirty="0"/>
                    </a:p>
                  </a:txBody>
                  <a:tcPr marL="87501" marR="87501">
                    <a:solidFill>
                      <a:srgbClr val="FBE9E7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GB" sz="1100" noProof="0" dirty="0">
                        <a:solidFill>
                          <a:schemeClr val="accent4"/>
                        </a:solidFill>
                      </a:endParaRPr>
                    </a:p>
                  </a:txBody>
                  <a:tcPr marL="87501" marR="87501">
                    <a:solidFill>
                      <a:srgbClr val="FBE9E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GB" sz="1100" b="0" i="0" u="none" strike="noStrike" kern="1200" baseline="0" noProof="0" dirty="0">
                          <a:solidFill>
                            <a:schemeClr val="accent4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output</a:t>
                      </a:r>
                    </a:p>
                  </a:txBody>
                  <a:tcPr marL="87501" marR="87501" anchor="ctr">
                    <a:solidFill>
                      <a:srgbClr val="FBE9E7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GB" sz="1100" b="0" i="0" u="none" strike="noStrike" kern="1200" baseline="0" noProof="0" dirty="0">
                          <a:solidFill>
                            <a:schemeClr val="accent4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triggered</a:t>
                      </a:r>
                    </a:p>
                  </a:txBody>
                  <a:tcPr marL="87501" marR="87501" anchor="ctr">
                    <a:solidFill>
                      <a:srgbClr val="FBE9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100" b="0" noProof="0" dirty="0">
                          <a:solidFill>
                            <a:schemeClr val="accent4"/>
                          </a:solidFill>
                        </a:rPr>
                        <a:t>Crankshaft angle sensor which ticks several times per revolution</a:t>
                      </a:r>
                      <a:endParaRPr lang="en-GB" sz="1050" b="0" i="0" u="none" strike="noStrike" kern="1200" baseline="0" noProof="0" dirty="0">
                        <a:solidFill>
                          <a:schemeClr val="accent4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87501" marR="87501" anchor="ctr">
                    <a:solidFill>
                      <a:srgbClr val="FBE9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717567"/>
                  </a:ext>
                </a:extLst>
              </a:tr>
            </a:tbl>
          </a:graphicData>
        </a:graphic>
      </p:graphicFrame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24BBC986-4EF9-442B-949F-1E2E0B897828}"/>
              </a:ext>
            </a:extLst>
          </p:cNvPr>
          <p:cNvSpPr/>
          <p:nvPr/>
        </p:nvSpPr>
        <p:spPr bwMode="auto">
          <a:xfrm rot="20870601">
            <a:off x="9319910" y="820855"/>
            <a:ext cx="1245053" cy="37698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0000" tIns="46800" rIns="36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rgbClr val="120C80"/>
                </a:solidFill>
                <a:effectLst/>
                <a:latin typeface="Arial" charset="0"/>
                <a:cs typeface="Arial" charset="0"/>
              </a:rPr>
              <a:t>vECU</a:t>
            </a:r>
            <a:endParaRPr kumimoji="0" lang="de-DE" sz="1600" b="0" i="0" u="none" strike="noStrike" cap="none" normalizeH="0" baseline="0" dirty="0">
              <a:ln>
                <a:noFill/>
              </a:ln>
              <a:solidFill>
                <a:srgbClr val="120C80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CF1DF88B-12A4-461B-B542-1104D75F228B}"/>
              </a:ext>
            </a:extLst>
          </p:cNvPr>
          <p:cNvSpPr/>
          <p:nvPr/>
        </p:nvSpPr>
        <p:spPr bwMode="auto">
          <a:xfrm rot="20870601">
            <a:off x="10177705" y="999684"/>
            <a:ext cx="1245053" cy="37698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0000" tIns="46800" rIns="36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rgbClr val="120C80"/>
                </a:solidFill>
                <a:effectLst/>
                <a:latin typeface="Arial" charset="0"/>
                <a:cs typeface="Arial" charset="0"/>
              </a:rPr>
              <a:t>Co-Sim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C1E2A06C-FC64-4B1E-874A-DC371849581A}"/>
              </a:ext>
            </a:extLst>
          </p:cNvPr>
          <p:cNvSpPr/>
          <p:nvPr/>
        </p:nvSpPr>
        <p:spPr bwMode="auto">
          <a:xfrm rot="20870601">
            <a:off x="10767198" y="1278055"/>
            <a:ext cx="1245053" cy="37698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0000" tIns="46800" rIns="36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rgbClr val="120C80"/>
                </a:solidFill>
                <a:effectLst/>
                <a:latin typeface="Arial" charset="0"/>
                <a:cs typeface="Arial" charset="0"/>
              </a:rPr>
              <a:t>Events</a:t>
            </a:r>
          </a:p>
        </p:txBody>
      </p:sp>
    </p:spTree>
    <p:extLst>
      <p:ext uri="{BB962C8B-B14F-4D97-AF65-F5344CB8AC3E}">
        <p14:creationId xmlns:p14="http://schemas.microsoft.com/office/powerpoint/2010/main" val="2090860467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41" y="2854764"/>
            <a:ext cx="8501986" cy="867355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several applications, including backpropagation for gradient-based training AI models, </a:t>
            </a:r>
            <a:r>
              <a:rPr lang="en-US" dirty="0" err="1"/>
              <a:t>adjoint</a:t>
            </a:r>
            <a:r>
              <a:rPr lang="en-US" dirty="0"/>
              <a:t> derivatives (“</a:t>
            </a:r>
            <a:r>
              <a:rPr lang="en-US" i="1" dirty="0"/>
              <a:t>vector gradient products" (VJPs)) </a:t>
            </a:r>
            <a:r>
              <a:rPr lang="en-US" dirty="0"/>
              <a:t>are needed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They can be implemented efficiently using revers mode automatic differentiation (AD)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FMI 3.0 provides now two access functions for partial derivatives: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r>
              <a:rPr lang="en-US" dirty="0"/>
              <a:t>Benefit: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will allow to more efficiently encapsulate and train AI models with FMI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Connection of the Python/Julia tool world of AI to the system simulation world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Enabling the combination of physics-based and AI-based models (e.g. neural ODEs) and training in a unified framework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Adjoint</a:t>
            </a:r>
            <a:r>
              <a:rPr lang="de-DE" dirty="0"/>
              <a:t> Derivatives</a:t>
            </a:r>
          </a:p>
        </p:txBody>
      </p:sp>
      <p:sp>
        <p:nvSpPr>
          <p:cNvPr id="4" name="Rechteck: abgerundete Ecken 8">
            <a:extLst>
              <a:ext uri="{FF2B5EF4-FFF2-40B4-BE49-F238E27FC236}">
                <a16:creationId xmlns:a16="http://schemas.microsoft.com/office/drawing/2014/main" id="{F9AE17AE-8E55-43BC-B67C-FF731C9B564A}"/>
              </a:ext>
            </a:extLst>
          </p:cNvPr>
          <p:cNvSpPr/>
          <p:nvPr/>
        </p:nvSpPr>
        <p:spPr bwMode="auto">
          <a:xfrm rot="20870601">
            <a:off x="10024138" y="957479"/>
            <a:ext cx="1245053" cy="37698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0000" tIns="46800" rIns="36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rgbClr val="120C80"/>
                </a:solidFill>
                <a:effectLst/>
                <a:latin typeface="Arial" charset="0"/>
                <a:cs typeface="Arial" charset="0"/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2861478884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89AC419-45DB-4AA7-932B-66FD7710F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The layered standard concept allows the specification of standards on top of FMI</a:t>
            </a:r>
          </a:p>
          <a:p>
            <a:pPr lvl="1"/>
            <a:r>
              <a:rPr lang="en-US" dirty="0"/>
              <a:t>XML element annotations and strings allow additional semantic for variables and terminals</a:t>
            </a:r>
          </a:p>
          <a:p>
            <a:pPr lvl="1"/>
            <a:r>
              <a:rPr lang="en-US" dirty="0"/>
              <a:t>Extra folder in FMU zip-file allows shipping of additional files at a well-defined place without disturbing compatibility</a:t>
            </a:r>
          </a:p>
          <a:p>
            <a:pPr marL="1588" lvl="1" indent="0">
              <a:buNone/>
            </a:pPr>
            <a:endParaRPr lang="en-US" dirty="0"/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XCP: </a:t>
            </a:r>
            <a:r>
              <a:rPr lang="en-US" altLang="en-US" dirty="0"/>
              <a:t>When packaging virtual electronic control units (</a:t>
            </a:r>
            <a:r>
              <a:rPr lang="en-US" altLang="en-US" dirty="0" err="1"/>
              <a:t>vECUs</a:t>
            </a:r>
            <a:r>
              <a:rPr lang="en-US" altLang="en-US" dirty="0"/>
              <a:t>), XCP allows standardized access (see ASAM) to ECU internal variables (in preparation on FMI GitHub)</a:t>
            </a:r>
          </a:p>
          <a:p>
            <a:pPr lvl="2"/>
            <a:r>
              <a:rPr lang="en-US" altLang="en-US" dirty="0"/>
              <a:t>Network2Signals: </a:t>
            </a:r>
            <a:r>
              <a:rPr lang="en-US" dirty="0"/>
              <a:t>Allows grouping and description of FMU inputs and outputs as network signals </a:t>
            </a:r>
            <a:r>
              <a:rPr lang="en-US" altLang="en-US" dirty="0"/>
              <a:t>(in preparation on FMI GitHub)</a:t>
            </a:r>
          </a:p>
          <a:p>
            <a:pPr lvl="2"/>
            <a:r>
              <a:rPr lang="en-US" dirty="0"/>
              <a:t>Including of 3D-Visualization to FMUs which represent multi body simulation models (prototype from ESI ITI and TU Dresden)</a:t>
            </a:r>
          </a:p>
          <a:p>
            <a:pPr lvl="2"/>
            <a:endParaRPr lang="en-US" altLang="en-US" dirty="0"/>
          </a:p>
          <a:p>
            <a:pPr lvl="2"/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52941EA-4E54-4CFF-9A35-7C6C9F29F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 of Layered Standard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997378C7-F42A-41EE-80D5-77D9CB885818}"/>
              </a:ext>
            </a:extLst>
          </p:cNvPr>
          <p:cNvSpPr/>
          <p:nvPr/>
        </p:nvSpPr>
        <p:spPr bwMode="auto">
          <a:xfrm rot="20870601">
            <a:off x="9474654" y="996702"/>
            <a:ext cx="1245053" cy="37698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0000" tIns="46800" rIns="36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rgbClr val="120C80"/>
                </a:solidFill>
                <a:effectLst/>
                <a:latin typeface="Arial" charset="0"/>
                <a:cs typeface="Arial" charset="0"/>
              </a:rPr>
              <a:t>vECU</a:t>
            </a:r>
            <a:endParaRPr kumimoji="0" lang="de-DE" sz="1600" b="0" i="0" u="none" strike="noStrike" cap="none" normalizeH="0" baseline="0" dirty="0">
              <a:ln>
                <a:noFill/>
              </a:ln>
              <a:solidFill>
                <a:srgbClr val="120C80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704407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6619046-08F5-42C2-80FA-3B376EF9B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Graphical representations for the whole FMU and for Terminals can be defined (Icons)</a:t>
            </a:r>
          </a:p>
          <a:p>
            <a:pPr lvl="1"/>
            <a:r>
              <a:rPr lang="en-US" dirty="0"/>
              <a:t>Alias variable names are now specified by a list of alias names for each variable and no longer by a separate variable with the same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valueReference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Dependencies might change at runtime due to variable structure of the model or due to changes of array sizes. Dependencies for (array) variables can now be retrieved at runtime.</a:t>
            </a:r>
          </a:p>
          <a:p>
            <a:pPr lvl="1"/>
            <a:r>
              <a:rPr lang="en-US" dirty="0"/>
              <a:t>Asynchronous execution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fmi2DoStep</a:t>
            </a:r>
            <a:r>
              <a:rPr lang="en-US" dirty="0"/>
              <a:t> was removed for simplification. This feature was never used and can be implemented by the importer.</a:t>
            </a:r>
          </a:p>
          <a:p>
            <a:pPr lvl="1"/>
            <a:r>
              <a:rPr lang="en-US" dirty="0"/>
              <a:t>Improvement and clarification of source code FMUs for better platform independency.</a:t>
            </a:r>
          </a:p>
          <a:p>
            <a:pPr lvl="1"/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1A4FFAA-94CA-47AC-8682-427598DE0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Miscellaneous </a:t>
            </a:r>
          </a:p>
        </p:txBody>
      </p:sp>
    </p:spTree>
    <p:extLst>
      <p:ext uri="{BB962C8B-B14F-4D97-AF65-F5344CB8AC3E}">
        <p14:creationId xmlns:p14="http://schemas.microsoft.com/office/powerpoint/2010/main" val="1972564519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F379B1-8F40-EDA7-EAEF-4EC103498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FMI uses semantic versioning:	</a:t>
            </a:r>
          </a:p>
          <a:p>
            <a:r>
              <a:rPr lang="en-US" dirty="0"/>
              <a:t>			</a:t>
            </a:r>
          </a:p>
          <a:p>
            <a:r>
              <a:rPr lang="en-US" b="1" dirty="0"/>
              <a:t>Major releases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non backwards or forward </a:t>
            </a:r>
            <a:br>
              <a:rPr lang="en-US" dirty="0"/>
            </a:br>
            <a:r>
              <a:rPr lang="en-US" dirty="0"/>
              <a:t>compatible changes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BDA357-72A5-477C-3404-A4081CC65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Versioning of FMI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9E1D63-5710-2E2A-0D10-34B1DDCEDAEC}"/>
              </a:ext>
            </a:extLst>
          </p:cNvPr>
          <p:cNvSpPr txBox="1"/>
          <p:nvPr/>
        </p:nvSpPr>
        <p:spPr>
          <a:xfrm>
            <a:off x="4811486" y="1259397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5E676E"/>
                </a:solidFill>
                <a:latin typeface="+mj-lt"/>
                <a:ea typeface="+mj-ea"/>
                <a:cs typeface="+mj-cs"/>
              </a:rPr>
              <a:t>e.g. „FMI 2.0.4“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63ADD0-A4C9-D7CB-457F-1B9145C965D4}"/>
              </a:ext>
            </a:extLst>
          </p:cNvPr>
          <p:cNvCxnSpPr>
            <a:cxnSpLocks/>
          </p:cNvCxnSpPr>
          <p:nvPr/>
        </p:nvCxnSpPr>
        <p:spPr bwMode="auto">
          <a:xfrm flipV="1">
            <a:off x="2569029" y="1632857"/>
            <a:ext cx="3918857" cy="830862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F07A9E-CCC1-CE0C-6E90-C59387661506}"/>
              </a:ext>
            </a:extLst>
          </p:cNvPr>
          <p:cNvCxnSpPr>
            <a:cxnSpLocks/>
          </p:cNvCxnSpPr>
          <p:nvPr/>
        </p:nvCxnSpPr>
        <p:spPr bwMode="auto">
          <a:xfrm flipV="1">
            <a:off x="3930832" y="1782617"/>
            <a:ext cx="2957059" cy="1642003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CA0D2D-6CE8-127F-BEB0-37370D1C14C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158446" y="1782617"/>
            <a:ext cx="1190807" cy="301533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F67BA5F3-89BC-8B43-B90C-B15EC32437BF}"/>
              </a:ext>
            </a:extLst>
          </p:cNvPr>
          <p:cNvSpPr txBox="1">
            <a:spLocks/>
          </p:cNvSpPr>
          <p:nvPr/>
        </p:nvSpPr>
        <p:spPr bwMode="auto">
          <a:xfrm>
            <a:off x="2253253" y="2953616"/>
            <a:ext cx="6096000" cy="2381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ct val="30000"/>
              </a:spcAft>
              <a:buSzPct val="75000"/>
              <a:buFont typeface="Arial" panose="020B0604020202020204" pitchFamily="34" charset="0"/>
              <a:buNone/>
              <a:defRPr sz="2000">
                <a:solidFill>
                  <a:srgbClr val="5E676E"/>
                </a:solidFill>
                <a:latin typeface="+mn-lt"/>
                <a:ea typeface="+mn-ea"/>
                <a:cs typeface="+mn-cs"/>
              </a:defRPr>
            </a:lvl1pPr>
            <a:lvl2pPr marL="265113" indent="-263525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rgbClr val="120C80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rgbClr val="5E676E"/>
                </a:solidFill>
                <a:latin typeface="+mn-lt"/>
              </a:defRPr>
            </a:lvl2pPr>
            <a:lvl3pPr marL="536575" indent="-265113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rgbClr val="120C80"/>
              </a:buClr>
              <a:buSzPct val="90000"/>
              <a:buFont typeface="Wingdings" panose="05000000000000000000" pitchFamily="2" charset="2"/>
              <a:buChar char="§"/>
              <a:defRPr sz="1800">
                <a:solidFill>
                  <a:srgbClr val="5E676E"/>
                </a:solidFill>
                <a:latin typeface="+mn-lt"/>
              </a:defRPr>
            </a:lvl3pPr>
            <a:lvl4pPr marL="803275" indent="-265113" algn="l" defTabSz="896938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bg2"/>
              </a:buClr>
              <a:buSzPct val="85000"/>
              <a:buFont typeface="Wingdings" panose="05000000000000000000" pitchFamily="2" charset="2"/>
              <a:buChar char="§"/>
              <a:defRPr sz="1600">
                <a:solidFill>
                  <a:srgbClr val="5E676E"/>
                </a:solidFill>
                <a:latin typeface="+mn-lt"/>
              </a:defRPr>
            </a:lvl4pPr>
            <a:lvl5pPr marL="982663" indent="-1778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bg2"/>
              </a:buClr>
              <a:buSzPct val="75000"/>
              <a:buChar char="-"/>
              <a:defRPr sz="1600">
                <a:solidFill>
                  <a:srgbClr val="5E676E"/>
                </a:solidFill>
                <a:latin typeface="+mn-lt"/>
              </a:defRPr>
            </a:lvl5pPr>
            <a:lvl6pPr marL="1533525" indent="-1778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bg2"/>
              </a:buClr>
              <a:buSzPct val="75000"/>
              <a:buChar char="-"/>
              <a:defRPr sz="1400">
                <a:solidFill>
                  <a:schemeClr val="tx1"/>
                </a:solidFill>
                <a:latin typeface="+mn-lt"/>
              </a:defRPr>
            </a:lvl6pPr>
            <a:lvl7pPr marL="1990725" indent="-1778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bg2"/>
              </a:buClr>
              <a:buSzPct val="75000"/>
              <a:buChar char="-"/>
              <a:defRPr sz="1400">
                <a:solidFill>
                  <a:schemeClr val="tx1"/>
                </a:solidFill>
                <a:latin typeface="+mn-lt"/>
              </a:defRPr>
            </a:lvl7pPr>
            <a:lvl8pPr marL="2447925" indent="-1778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bg2"/>
              </a:buClr>
              <a:buSzPct val="75000"/>
              <a:buChar char="-"/>
              <a:defRPr sz="1400">
                <a:solidFill>
                  <a:schemeClr val="tx1"/>
                </a:solidFill>
                <a:latin typeface="+mn-lt"/>
              </a:defRPr>
            </a:lvl8pPr>
            <a:lvl9pPr marL="2905125" indent="-1778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bg2"/>
              </a:buClr>
              <a:buSzPct val="75000"/>
              <a:buChar char="-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endParaRPr lang="en-US" kern="0" dirty="0"/>
          </a:p>
          <a:p>
            <a:r>
              <a:rPr lang="en-US" b="1" kern="0" dirty="0"/>
              <a:t>Minor releases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kern="0" dirty="0"/>
              <a:t>Can introduce new features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kern="0" dirty="0"/>
              <a:t>FMI 3.1 is planned to be the first minor release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kern="0" dirty="0"/>
              <a:t>Backwards compatibility</a:t>
            </a:r>
            <a:br>
              <a:rPr lang="en-US" kern="0" dirty="0"/>
            </a:br>
            <a:r>
              <a:rPr lang="en-US" i="1" kern="0" dirty="0"/>
              <a:t>„FMI 3.0 will be valid FMI 3.1 FMUs“</a:t>
            </a:r>
          </a:p>
          <a:p>
            <a:endParaRPr lang="en-US" kern="0" dirty="0"/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26AE8B9C-9A13-3748-3D14-9E715599B447}"/>
              </a:ext>
            </a:extLst>
          </p:cNvPr>
          <p:cNvSpPr txBox="1">
            <a:spLocks/>
          </p:cNvSpPr>
          <p:nvPr/>
        </p:nvSpPr>
        <p:spPr bwMode="auto">
          <a:xfrm>
            <a:off x="5301253" y="4450605"/>
            <a:ext cx="7300504" cy="2562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ct val="30000"/>
              </a:spcAft>
              <a:buSzPct val="75000"/>
              <a:buFont typeface="Arial" panose="020B0604020202020204" pitchFamily="34" charset="0"/>
              <a:buNone/>
              <a:defRPr sz="2000">
                <a:solidFill>
                  <a:srgbClr val="5E676E"/>
                </a:solidFill>
                <a:latin typeface="+mn-lt"/>
                <a:ea typeface="+mn-ea"/>
                <a:cs typeface="+mn-cs"/>
              </a:defRPr>
            </a:lvl1pPr>
            <a:lvl2pPr marL="265113" indent="-263525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rgbClr val="120C80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rgbClr val="5E676E"/>
                </a:solidFill>
                <a:latin typeface="+mn-lt"/>
              </a:defRPr>
            </a:lvl2pPr>
            <a:lvl3pPr marL="536575" indent="-265113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rgbClr val="120C80"/>
              </a:buClr>
              <a:buSzPct val="90000"/>
              <a:buFont typeface="Wingdings" panose="05000000000000000000" pitchFamily="2" charset="2"/>
              <a:buChar char="§"/>
              <a:defRPr sz="1800">
                <a:solidFill>
                  <a:srgbClr val="5E676E"/>
                </a:solidFill>
                <a:latin typeface="+mn-lt"/>
              </a:defRPr>
            </a:lvl3pPr>
            <a:lvl4pPr marL="803275" indent="-265113" algn="l" defTabSz="896938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bg2"/>
              </a:buClr>
              <a:buSzPct val="85000"/>
              <a:buFont typeface="Wingdings" panose="05000000000000000000" pitchFamily="2" charset="2"/>
              <a:buChar char="§"/>
              <a:defRPr sz="1600">
                <a:solidFill>
                  <a:srgbClr val="5E676E"/>
                </a:solidFill>
                <a:latin typeface="+mn-lt"/>
              </a:defRPr>
            </a:lvl4pPr>
            <a:lvl5pPr marL="982663" indent="-1778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bg2"/>
              </a:buClr>
              <a:buSzPct val="75000"/>
              <a:buChar char="-"/>
              <a:defRPr sz="1600">
                <a:solidFill>
                  <a:srgbClr val="5E676E"/>
                </a:solidFill>
                <a:latin typeface="+mn-lt"/>
              </a:defRPr>
            </a:lvl5pPr>
            <a:lvl6pPr marL="1533525" indent="-1778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bg2"/>
              </a:buClr>
              <a:buSzPct val="75000"/>
              <a:buChar char="-"/>
              <a:defRPr sz="1400">
                <a:solidFill>
                  <a:schemeClr val="tx1"/>
                </a:solidFill>
                <a:latin typeface="+mn-lt"/>
              </a:defRPr>
            </a:lvl6pPr>
            <a:lvl7pPr marL="1990725" indent="-1778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bg2"/>
              </a:buClr>
              <a:buSzPct val="75000"/>
              <a:buChar char="-"/>
              <a:defRPr sz="1400">
                <a:solidFill>
                  <a:schemeClr val="tx1"/>
                </a:solidFill>
                <a:latin typeface="+mn-lt"/>
              </a:defRPr>
            </a:lvl7pPr>
            <a:lvl8pPr marL="2447925" indent="-1778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bg2"/>
              </a:buClr>
              <a:buSzPct val="75000"/>
              <a:buChar char="-"/>
              <a:defRPr sz="1400">
                <a:solidFill>
                  <a:schemeClr val="tx1"/>
                </a:solidFill>
                <a:latin typeface="+mn-lt"/>
              </a:defRPr>
            </a:lvl8pPr>
            <a:lvl9pPr marL="2905125" indent="-1778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bg2"/>
              </a:buClr>
              <a:buSzPct val="75000"/>
              <a:buChar char="-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				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kern="0" dirty="0"/>
          </a:p>
          <a:p>
            <a:r>
              <a:rPr lang="en-US" b="1" kern="0" dirty="0"/>
              <a:t>Bugfix/Maintenance releases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kern="0" dirty="0"/>
              <a:t>No new features, only bugfixes and clarifications possible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kern="0" dirty="0"/>
              <a:t>Backwards and forward compatibility</a:t>
            </a:r>
          </a:p>
        </p:txBody>
      </p:sp>
    </p:spTree>
    <p:extLst>
      <p:ext uri="{BB962C8B-B14F-4D97-AF65-F5344CB8AC3E}">
        <p14:creationId xmlns:p14="http://schemas.microsoft.com/office/powerpoint/2010/main" val="151796752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BC159F9-E1F9-2698-C7DE-2A26A1404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https://fmi-standard.org/tools/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Kategorisierung</a:t>
            </a:r>
            <a:r>
              <a:rPr lang="en-US" dirty="0"/>
              <a:t> von tools import / import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33C645D-D6FA-E630-4A2E-8D0C5E06B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011000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F82087-59ED-D5A5-3319-F99284C83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Replaces</a:t>
            </a:r>
            <a:r>
              <a:rPr lang="de-DE" dirty="0"/>
              <a:t> </a:t>
            </a:r>
            <a:r>
              <a:rPr lang="de-DE" dirty="0" err="1"/>
              <a:t>cross</a:t>
            </a:r>
            <a:r>
              <a:rPr lang="de-DE" dirty="0"/>
              <a:t>-check</a:t>
            </a:r>
          </a:p>
          <a:p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0E8ECB6-0EC5-34DA-113C-EF22EEC12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Compatibility information</a:t>
            </a:r>
          </a:p>
        </p:txBody>
      </p:sp>
    </p:spTree>
    <p:extLst>
      <p:ext uri="{BB962C8B-B14F-4D97-AF65-F5344CB8AC3E}">
        <p14:creationId xmlns:p14="http://schemas.microsoft.com/office/powerpoint/2010/main" val="1891680263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15620EB-A1D6-5870-C831-2B2008B38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Not </a:t>
            </a:r>
            <a:r>
              <a:rPr lang="de-DE" dirty="0" err="1"/>
              <a:t>covered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FMI </a:t>
            </a:r>
            <a:r>
              <a:rPr lang="de-DE" dirty="0" err="1"/>
              <a:t>standard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Enforcement</a:t>
            </a:r>
            <a:endParaRPr lang="de-DE" dirty="0"/>
          </a:p>
          <a:p>
            <a:endParaRPr lang="de-DE" dirty="0"/>
          </a:p>
          <a:p>
            <a:r>
              <a:rPr lang="de-DE" dirty="0"/>
              <a:t>Legal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D9FB30B-0874-4DDD-B45C-44FFF82FF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Licenses</a:t>
            </a:r>
            <a:r>
              <a:rPr lang="de-DE" dirty="0"/>
              <a:t> 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83065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778CDA0-FD71-4000-8C3E-311C6F47F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buNone/>
            </a:pPr>
            <a:endParaRPr lang="en-US" dirty="0"/>
          </a:p>
          <a:p>
            <a:pPr lvl="1" indent="-265113"/>
            <a:r>
              <a:rPr lang="en-US" dirty="0"/>
              <a:t>Resources:</a:t>
            </a:r>
          </a:p>
          <a:p>
            <a:pPr lvl="2"/>
            <a:r>
              <a:rPr lang="en-US" sz="1600" dirty="0"/>
              <a:t>Main website: </a:t>
            </a:r>
            <a:r>
              <a:rPr lang="en-US" sz="1600" dirty="0">
                <a:hlinkClick r:id="rId2"/>
              </a:rPr>
              <a:t>https://fmi-standard.org/</a:t>
            </a:r>
            <a:r>
              <a:rPr lang="en-US" sz="1600" dirty="0"/>
              <a:t> </a:t>
            </a:r>
          </a:p>
          <a:p>
            <a:pPr lvl="2"/>
            <a:r>
              <a:rPr lang="en-US" sz="1600" dirty="0"/>
              <a:t>Development process can be tracked on GitHub: </a:t>
            </a:r>
            <a:r>
              <a:rPr lang="en-US" sz="1600" dirty="0">
                <a:hlinkClick r:id="rId3"/>
              </a:rPr>
              <a:t>https://github.com/modelica/fmi-standard</a:t>
            </a:r>
            <a:r>
              <a:rPr lang="en-US" sz="1600" dirty="0"/>
              <a:t> </a:t>
            </a:r>
          </a:p>
          <a:p>
            <a:pPr lvl="2"/>
            <a:r>
              <a:rPr lang="en-US" sz="1600" dirty="0"/>
              <a:t>FMI Layered Standards: </a:t>
            </a:r>
            <a:r>
              <a:rPr lang="en-US" sz="1600" dirty="0">
                <a:hlinkClick r:id="rId4"/>
              </a:rPr>
              <a:t>https://github.com/modelica/fmi-ls-xcp</a:t>
            </a:r>
            <a:r>
              <a:rPr lang="en-US" sz="1600" dirty="0"/>
              <a:t>; </a:t>
            </a:r>
            <a:r>
              <a:rPr lang="en-US" sz="1600" dirty="0">
                <a:hlinkClick r:id="rId5"/>
              </a:rPr>
              <a:t>https://github.com/modelica/fmi-ls-bus</a:t>
            </a:r>
            <a:r>
              <a:rPr lang="en-US" sz="1600" dirty="0"/>
              <a:t>  </a:t>
            </a:r>
          </a:p>
          <a:p>
            <a:pPr lvl="2"/>
            <a:r>
              <a:rPr lang="en-US" sz="1600" dirty="0" err="1"/>
              <a:t>FMPy</a:t>
            </a:r>
            <a:r>
              <a:rPr lang="en-US" sz="1600" dirty="0"/>
              <a:t> is permanently updated to support FMI 3.0: </a:t>
            </a:r>
            <a:r>
              <a:rPr lang="en-US" sz="1600" dirty="0">
                <a:hlinkClick r:id="rId6"/>
              </a:rPr>
              <a:t>https://github.com/CATIA-Systems/FMPy</a:t>
            </a:r>
            <a:r>
              <a:rPr lang="en-US" sz="1600" dirty="0"/>
              <a:t> </a:t>
            </a:r>
          </a:p>
          <a:p>
            <a:pPr lvl="2"/>
            <a:r>
              <a:rPr lang="en-US" sz="1600" dirty="0"/>
              <a:t>Reference FMUs: </a:t>
            </a:r>
            <a:r>
              <a:rPr lang="en-US" sz="1600" dirty="0">
                <a:hlinkClick r:id="rId7"/>
              </a:rPr>
              <a:t>https://github.com/modelica/Reference-FMUs</a:t>
            </a:r>
            <a:endParaRPr lang="en-US" sz="16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E8D7611-5EA6-445A-8246-4890353C8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D860C98-B459-B9A3-11ED-0E6B6CC9E308}"/>
              </a:ext>
            </a:extLst>
          </p:cNvPr>
          <p:cNvSpPr/>
          <p:nvPr/>
        </p:nvSpPr>
        <p:spPr bwMode="auto">
          <a:xfrm>
            <a:off x="348343" y="703263"/>
            <a:ext cx="11179538" cy="337888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0000" tIns="46800" rIns="36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120C80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4275A38-4D07-7B84-8DBD-F5E1B8245A30}"/>
              </a:ext>
            </a:extLst>
          </p:cNvPr>
          <p:cNvSpPr/>
          <p:nvPr/>
        </p:nvSpPr>
        <p:spPr bwMode="auto">
          <a:xfrm>
            <a:off x="870857" y="783771"/>
            <a:ext cx="914400" cy="9144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0000" tIns="46800" rIns="36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120C80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442680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28254" y="720186"/>
            <a:ext cx="11735018" cy="432111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Example model: Controlled Motor Drive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228291" y="1439704"/>
            <a:ext cx="11616432" cy="4632458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Motor Drive with PI control –&gt; FMU-Export</a:t>
            </a:r>
          </a:p>
          <a:p>
            <a:r>
              <a:rPr lang="en-US" dirty="0">
                <a:solidFill>
                  <a:srgbClr val="000000"/>
                </a:solidFill>
              </a:rPr>
              <a:t>Model created in Modelica, with tool </a:t>
            </a:r>
            <a:r>
              <a:rPr lang="en-US" dirty="0" err="1">
                <a:solidFill>
                  <a:srgbClr val="000000"/>
                </a:solidFill>
              </a:rPr>
              <a:t>Dymola</a:t>
            </a:r>
            <a:r>
              <a:rPr lang="en-US" dirty="0">
                <a:solidFill>
                  <a:srgbClr val="000000"/>
                </a:solidFill>
              </a:rPr>
              <a:t> (also </a:t>
            </a:r>
            <a:r>
              <a:rPr lang="en-US" dirty="0" err="1">
                <a:solidFill>
                  <a:srgbClr val="000000"/>
                </a:solidFill>
              </a:rPr>
              <a:t>SimulationX</a:t>
            </a:r>
            <a:r>
              <a:rPr lang="en-US" dirty="0">
                <a:solidFill>
                  <a:srgbClr val="000000"/>
                </a:solidFill>
              </a:rPr>
              <a:t>, …)</a:t>
            </a:r>
          </a:p>
        </p:txBody>
      </p:sp>
      <p:sp>
        <p:nvSpPr>
          <p:cNvPr id="10" name="Freihandform 20"/>
          <p:cNvSpPr/>
          <p:nvPr/>
        </p:nvSpPr>
        <p:spPr>
          <a:xfrm>
            <a:off x="7686779" y="3706532"/>
            <a:ext cx="1088852" cy="1466320"/>
          </a:xfrm>
          <a:custGeom>
            <a:avLst/>
            <a:gdLst>
              <a:gd name="connsiteX0" fmla="*/ 0 w 979715"/>
              <a:gd name="connsiteY0" fmla="*/ 0 h 1319349"/>
              <a:gd name="connsiteX1" fmla="*/ 13063 w 979715"/>
              <a:gd name="connsiteY1" fmla="*/ 1319349 h 1319349"/>
              <a:gd name="connsiteX2" fmla="*/ 966652 w 979715"/>
              <a:gd name="connsiteY2" fmla="*/ 1319349 h 1319349"/>
              <a:gd name="connsiteX3" fmla="*/ 979715 w 979715"/>
              <a:gd name="connsiteY3" fmla="*/ 0 h 1319349"/>
              <a:gd name="connsiteX4" fmla="*/ 0 w 979715"/>
              <a:gd name="connsiteY4" fmla="*/ 0 h 131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15" h="1319349">
                <a:moveTo>
                  <a:pt x="0" y="0"/>
                </a:moveTo>
                <a:lnTo>
                  <a:pt x="13063" y="1319349"/>
                </a:lnTo>
                <a:lnTo>
                  <a:pt x="966652" y="1319349"/>
                </a:lnTo>
                <a:lnTo>
                  <a:pt x="97971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FFFFFF"/>
            </a:solidFill>
          </a:ln>
        </p:spPr>
        <p:style>
          <a:lnRef idx="2">
            <a:srgbClr val="9E2896">
              <a:shade val="50000"/>
            </a:srgbClr>
          </a:lnRef>
          <a:fillRef idx="1">
            <a:srgbClr val="9E2896"/>
          </a:fillRef>
          <a:effectRef idx="0">
            <a:srgbClr val="9E289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78"/>
          </a:p>
        </p:txBody>
      </p:sp>
      <p:sp>
        <p:nvSpPr>
          <p:cNvPr id="11" name="Freihandform 19"/>
          <p:cNvSpPr/>
          <p:nvPr/>
        </p:nvSpPr>
        <p:spPr>
          <a:xfrm>
            <a:off x="1829960" y="3095420"/>
            <a:ext cx="1678042" cy="1607267"/>
          </a:xfrm>
          <a:custGeom>
            <a:avLst/>
            <a:gdLst>
              <a:gd name="connsiteX0" fmla="*/ 0 w 979715"/>
              <a:gd name="connsiteY0" fmla="*/ 0 h 1319349"/>
              <a:gd name="connsiteX1" fmla="*/ 13063 w 979715"/>
              <a:gd name="connsiteY1" fmla="*/ 1319349 h 1319349"/>
              <a:gd name="connsiteX2" fmla="*/ 966652 w 979715"/>
              <a:gd name="connsiteY2" fmla="*/ 1319349 h 1319349"/>
              <a:gd name="connsiteX3" fmla="*/ 979715 w 979715"/>
              <a:gd name="connsiteY3" fmla="*/ 0 h 1319349"/>
              <a:gd name="connsiteX4" fmla="*/ 0 w 979715"/>
              <a:gd name="connsiteY4" fmla="*/ 0 h 131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715" h="1319349">
                <a:moveTo>
                  <a:pt x="0" y="0"/>
                </a:moveTo>
                <a:lnTo>
                  <a:pt x="13063" y="1319349"/>
                </a:lnTo>
                <a:lnTo>
                  <a:pt x="966652" y="1319349"/>
                </a:lnTo>
                <a:lnTo>
                  <a:pt x="97971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 w="9525">
            <a:solidFill>
              <a:srgbClr val="FFFFFF"/>
            </a:solidFill>
          </a:ln>
        </p:spPr>
        <p:style>
          <a:lnRef idx="2">
            <a:srgbClr val="9E2896">
              <a:shade val="50000"/>
            </a:srgbClr>
          </a:lnRef>
          <a:fillRef idx="1">
            <a:srgbClr val="9E2896"/>
          </a:fillRef>
          <a:effectRef idx="0">
            <a:srgbClr val="9E289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78"/>
          </a:p>
        </p:txBody>
      </p:sp>
      <p:sp>
        <p:nvSpPr>
          <p:cNvPr id="12" name="Freihandform 13"/>
          <p:cNvSpPr/>
          <p:nvPr/>
        </p:nvSpPr>
        <p:spPr>
          <a:xfrm>
            <a:off x="3921330" y="2336147"/>
            <a:ext cx="3734122" cy="3398472"/>
          </a:xfrm>
          <a:custGeom>
            <a:avLst/>
            <a:gdLst>
              <a:gd name="connsiteX0" fmla="*/ 13062 w 4820194"/>
              <a:gd name="connsiteY0" fmla="*/ 927463 h 3174275"/>
              <a:gd name="connsiteX1" fmla="*/ 849085 w 4820194"/>
              <a:gd name="connsiteY1" fmla="*/ 979715 h 3174275"/>
              <a:gd name="connsiteX2" fmla="*/ 783771 w 4820194"/>
              <a:gd name="connsiteY2" fmla="*/ 2377440 h 3174275"/>
              <a:gd name="connsiteX3" fmla="*/ 809897 w 4820194"/>
              <a:gd name="connsiteY3" fmla="*/ 3161212 h 3174275"/>
              <a:gd name="connsiteX4" fmla="*/ 4754880 w 4820194"/>
              <a:gd name="connsiteY4" fmla="*/ 3174275 h 3174275"/>
              <a:gd name="connsiteX5" fmla="*/ 4820194 w 4820194"/>
              <a:gd name="connsiteY5" fmla="*/ 39189 h 3174275"/>
              <a:gd name="connsiteX6" fmla="*/ 0 w 4820194"/>
              <a:gd name="connsiteY6" fmla="*/ 0 h 3174275"/>
              <a:gd name="connsiteX7" fmla="*/ 13062 w 4820194"/>
              <a:gd name="connsiteY7" fmla="*/ 927463 h 3174275"/>
              <a:gd name="connsiteX0" fmla="*/ 13062 w 4820194"/>
              <a:gd name="connsiteY0" fmla="*/ 888274 h 3135086"/>
              <a:gd name="connsiteX1" fmla="*/ 849085 w 4820194"/>
              <a:gd name="connsiteY1" fmla="*/ 940526 h 3135086"/>
              <a:gd name="connsiteX2" fmla="*/ 783771 w 4820194"/>
              <a:gd name="connsiteY2" fmla="*/ 2338251 h 3135086"/>
              <a:gd name="connsiteX3" fmla="*/ 809897 w 4820194"/>
              <a:gd name="connsiteY3" fmla="*/ 3122023 h 3135086"/>
              <a:gd name="connsiteX4" fmla="*/ 4754880 w 4820194"/>
              <a:gd name="connsiteY4" fmla="*/ 3135086 h 3135086"/>
              <a:gd name="connsiteX5" fmla="*/ 4820194 w 4820194"/>
              <a:gd name="connsiteY5" fmla="*/ 0 h 3135086"/>
              <a:gd name="connsiteX6" fmla="*/ 0 w 4820194"/>
              <a:gd name="connsiteY6" fmla="*/ 1162 h 3135086"/>
              <a:gd name="connsiteX7" fmla="*/ 13062 w 4820194"/>
              <a:gd name="connsiteY7" fmla="*/ 888274 h 3135086"/>
              <a:gd name="connsiteX0" fmla="*/ 13062 w 4820194"/>
              <a:gd name="connsiteY0" fmla="*/ 888274 h 3135086"/>
              <a:gd name="connsiteX1" fmla="*/ 961661 w 4820194"/>
              <a:gd name="connsiteY1" fmla="*/ 886725 h 3135086"/>
              <a:gd name="connsiteX2" fmla="*/ 783771 w 4820194"/>
              <a:gd name="connsiteY2" fmla="*/ 2338251 h 3135086"/>
              <a:gd name="connsiteX3" fmla="*/ 809897 w 4820194"/>
              <a:gd name="connsiteY3" fmla="*/ 3122023 h 3135086"/>
              <a:gd name="connsiteX4" fmla="*/ 4754880 w 4820194"/>
              <a:gd name="connsiteY4" fmla="*/ 3135086 h 3135086"/>
              <a:gd name="connsiteX5" fmla="*/ 4820194 w 4820194"/>
              <a:gd name="connsiteY5" fmla="*/ 0 h 3135086"/>
              <a:gd name="connsiteX6" fmla="*/ 0 w 4820194"/>
              <a:gd name="connsiteY6" fmla="*/ 1162 h 3135086"/>
              <a:gd name="connsiteX7" fmla="*/ 13062 w 4820194"/>
              <a:gd name="connsiteY7" fmla="*/ 888274 h 3135086"/>
              <a:gd name="connsiteX0" fmla="*/ 13062 w 4820194"/>
              <a:gd name="connsiteY0" fmla="*/ 888274 h 3135086"/>
              <a:gd name="connsiteX1" fmla="*/ 961661 w 4820194"/>
              <a:gd name="connsiteY1" fmla="*/ 886725 h 3135086"/>
              <a:gd name="connsiteX2" fmla="*/ 809897 w 4820194"/>
              <a:gd name="connsiteY2" fmla="*/ 3122023 h 3135086"/>
              <a:gd name="connsiteX3" fmla="*/ 4754880 w 4820194"/>
              <a:gd name="connsiteY3" fmla="*/ 3135086 h 3135086"/>
              <a:gd name="connsiteX4" fmla="*/ 4820194 w 4820194"/>
              <a:gd name="connsiteY4" fmla="*/ 0 h 3135086"/>
              <a:gd name="connsiteX5" fmla="*/ 0 w 4820194"/>
              <a:gd name="connsiteY5" fmla="*/ 1162 h 3135086"/>
              <a:gd name="connsiteX6" fmla="*/ 13062 w 4820194"/>
              <a:gd name="connsiteY6" fmla="*/ 888274 h 3135086"/>
              <a:gd name="connsiteX0" fmla="*/ 13062 w 4820194"/>
              <a:gd name="connsiteY0" fmla="*/ 888274 h 3135086"/>
              <a:gd name="connsiteX1" fmla="*/ 849085 w 4820194"/>
              <a:gd name="connsiteY1" fmla="*/ 873275 h 3135086"/>
              <a:gd name="connsiteX2" fmla="*/ 809897 w 4820194"/>
              <a:gd name="connsiteY2" fmla="*/ 3122023 h 3135086"/>
              <a:gd name="connsiteX3" fmla="*/ 4754880 w 4820194"/>
              <a:gd name="connsiteY3" fmla="*/ 3135086 h 3135086"/>
              <a:gd name="connsiteX4" fmla="*/ 4820194 w 4820194"/>
              <a:gd name="connsiteY4" fmla="*/ 0 h 3135086"/>
              <a:gd name="connsiteX5" fmla="*/ 0 w 4820194"/>
              <a:gd name="connsiteY5" fmla="*/ 1162 h 3135086"/>
              <a:gd name="connsiteX6" fmla="*/ 13062 w 4820194"/>
              <a:gd name="connsiteY6" fmla="*/ 888274 h 3135086"/>
              <a:gd name="connsiteX0" fmla="*/ 0 w 4825895"/>
              <a:gd name="connsiteY0" fmla="*/ 915175 h 3135086"/>
              <a:gd name="connsiteX1" fmla="*/ 854786 w 4825895"/>
              <a:gd name="connsiteY1" fmla="*/ 873275 h 3135086"/>
              <a:gd name="connsiteX2" fmla="*/ 815598 w 4825895"/>
              <a:gd name="connsiteY2" fmla="*/ 3122023 h 3135086"/>
              <a:gd name="connsiteX3" fmla="*/ 4760581 w 4825895"/>
              <a:gd name="connsiteY3" fmla="*/ 3135086 h 3135086"/>
              <a:gd name="connsiteX4" fmla="*/ 4825895 w 4825895"/>
              <a:gd name="connsiteY4" fmla="*/ 0 h 3135086"/>
              <a:gd name="connsiteX5" fmla="*/ 5701 w 4825895"/>
              <a:gd name="connsiteY5" fmla="*/ 1162 h 3135086"/>
              <a:gd name="connsiteX6" fmla="*/ 0 w 4825895"/>
              <a:gd name="connsiteY6" fmla="*/ 915175 h 3135086"/>
              <a:gd name="connsiteX0" fmla="*/ 0 w 4825895"/>
              <a:gd name="connsiteY0" fmla="*/ 915175 h 3135086"/>
              <a:gd name="connsiteX1" fmla="*/ 854786 w 4825895"/>
              <a:gd name="connsiteY1" fmla="*/ 873275 h 3135086"/>
              <a:gd name="connsiteX2" fmla="*/ 815598 w 4825895"/>
              <a:gd name="connsiteY2" fmla="*/ 3122023 h 3135086"/>
              <a:gd name="connsiteX3" fmla="*/ 3401762 w 4825895"/>
              <a:gd name="connsiteY3" fmla="*/ 3121636 h 3135086"/>
              <a:gd name="connsiteX4" fmla="*/ 4760581 w 4825895"/>
              <a:gd name="connsiteY4" fmla="*/ 3135086 h 3135086"/>
              <a:gd name="connsiteX5" fmla="*/ 4825895 w 4825895"/>
              <a:gd name="connsiteY5" fmla="*/ 0 h 3135086"/>
              <a:gd name="connsiteX6" fmla="*/ 5701 w 4825895"/>
              <a:gd name="connsiteY6" fmla="*/ 1162 h 3135086"/>
              <a:gd name="connsiteX7" fmla="*/ 0 w 4825895"/>
              <a:gd name="connsiteY7" fmla="*/ 915175 h 3135086"/>
              <a:gd name="connsiteX0" fmla="*/ 0 w 4825895"/>
              <a:gd name="connsiteY0" fmla="*/ 915175 h 3122023"/>
              <a:gd name="connsiteX1" fmla="*/ 854786 w 4825895"/>
              <a:gd name="connsiteY1" fmla="*/ 873275 h 3122023"/>
              <a:gd name="connsiteX2" fmla="*/ 815598 w 4825895"/>
              <a:gd name="connsiteY2" fmla="*/ 3122023 h 3122023"/>
              <a:gd name="connsiteX3" fmla="*/ 3401762 w 4825895"/>
              <a:gd name="connsiteY3" fmla="*/ 3121636 h 3122023"/>
              <a:gd name="connsiteX4" fmla="*/ 3428427 w 4825895"/>
              <a:gd name="connsiteY4" fmla="*/ 2489471 h 3122023"/>
              <a:gd name="connsiteX5" fmla="*/ 4825895 w 4825895"/>
              <a:gd name="connsiteY5" fmla="*/ 0 h 3122023"/>
              <a:gd name="connsiteX6" fmla="*/ 5701 w 4825895"/>
              <a:gd name="connsiteY6" fmla="*/ 1162 h 3122023"/>
              <a:gd name="connsiteX7" fmla="*/ 0 w 4825895"/>
              <a:gd name="connsiteY7" fmla="*/ 915175 h 3122023"/>
              <a:gd name="connsiteX0" fmla="*/ 0 w 4825895"/>
              <a:gd name="connsiteY0" fmla="*/ 915175 h 3122023"/>
              <a:gd name="connsiteX1" fmla="*/ 854786 w 4825895"/>
              <a:gd name="connsiteY1" fmla="*/ 873275 h 3122023"/>
              <a:gd name="connsiteX2" fmla="*/ 815598 w 4825895"/>
              <a:gd name="connsiteY2" fmla="*/ 3122023 h 3122023"/>
              <a:gd name="connsiteX3" fmla="*/ 3401762 w 4825895"/>
              <a:gd name="connsiteY3" fmla="*/ 3121636 h 3122023"/>
              <a:gd name="connsiteX4" fmla="*/ 3428427 w 4825895"/>
              <a:gd name="connsiteY4" fmla="*/ 2489471 h 3122023"/>
              <a:gd name="connsiteX5" fmla="*/ 4790208 w 4825895"/>
              <a:gd name="connsiteY5" fmla="*/ 2435669 h 3122023"/>
              <a:gd name="connsiteX6" fmla="*/ 4825895 w 4825895"/>
              <a:gd name="connsiteY6" fmla="*/ 0 h 3122023"/>
              <a:gd name="connsiteX7" fmla="*/ 5701 w 4825895"/>
              <a:gd name="connsiteY7" fmla="*/ 1162 h 3122023"/>
              <a:gd name="connsiteX8" fmla="*/ 0 w 4825895"/>
              <a:gd name="connsiteY8" fmla="*/ 915175 h 3122023"/>
              <a:gd name="connsiteX0" fmla="*/ 0 w 4825895"/>
              <a:gd name="connsiteY0" fmla="*/ 915175 h 3122023"/>
              <a:gd name="connsiteX1" fmla="*/ 854786 w 4825895"/>
              <a:gd name="connsiteY1" fmla="*/ 873275 h 3122023"/>
              <a:gd name="connsiteX2" fmla="*/ 815598 w 4825895"/>
              <a:gd name="connsiteY2" fmla="*/ 3122023 h 3122023"/>
              <a:gd name="connsiteX3" fmla="*/ 3401762 w 4825895"/>
              <a:gd name="connsiteY3" fmla="*/ 3121636 h 3122023"/>
              <a:gd name="connsiteX4" fmla="*/ 3428427 w 4825895"/>
              <a:gd name="connsiteY4" fmla="*/ 2489471 h 3122023"/>
              <a:gd name="connsiteX5" fmla="*/ 4790208 w 4825895"/>
              <a:gd name="connsiteY5" fmla="*/ 2435669 h 3122023"/>
              <a:gd name="connsiteX6" fmla="*/ 4825895 w 4825895"/>
              <a:gd name="connsiteY6" fmla="*/ 0 h 3122023"/>
              <a:gd name="connsiteX7" fmla="*/ 5701 w 4825895"/>
              <a:gd name="connsiteY7" fmla="*/ 1162 h 3122023"/>
              <a:gd name="connsiteX8" fmla="*/ 0 w 4825895"/>
              <a:gd name="connsiteY8" fmla="*/ 915175 h 3122023"/>
              <a:gd name="connsiteX0" fmla="*/ 0 w 4825895"/>
              <a:gd name="connsiteY0" fmla="*/ 915175 h 3122023"/>
              <a:gd name="connsiteX1" fmla="*/ 854786 w 4825895"/>
              <a:gd name="connsiteY1" fmla="*/ 873275 h 3122023"/>
              <a:gd name="connsiteX2" fmla="*/ 815598 w 4825895"/>
              <a:gd name="connsiteY2" fmla="*/ 3122023 h 3122023"/>
              <a:gd name="connsiteX3" fmla="*/ 3401762 w 4825895"/>
              <a:gd name="connsiteY3" fmla="*/ 3121636 h 3122023"/>
              <a:gd name="connsiteX4" fmla="*/ 2790493 w 4825895"/>
              <a:gd name="connsiteY4" fmla="*/ 2529823 h 3122023"/>
              <a:gd name="connsiteX5" fmla="*/ 4790208 w 4825895"/>
              <a:gd name="connsiteY5" fmla="*/ 2435669 h 3122023"/>
              <a:gd name="connsiteX6" fmla="*/ 4825895 w 4825895"/>
              <a:gd name="connsiteY6" fmla="*/ 0 h 3122023"/>
              <a:gd name="connsiteX7" fmla="*/ 5701 w 4825895"/>
              <a:gd name="connsiteY7" fmla="*/ 1162 h 3122023"/>
              <a:gd name="connsiteX8" fmla="*/ 0 w 4825895"/>
              <a:gd name="connsiteY8" fmla="*/ 915175 h 3122023"/>
              <a:gd name="connsiteX0" fmla="*/ 0 w 4825895"/>
              <a:gd name="connsiteY0" fmla="*/ 915175 h 3148537"/>
              <a:gd name="connsiteX1" fmla="*/ 854786 w 4825895"/>
              <a:gd name="connsiteY1" fmla="*/ 873275 h 3148537"/>
              <a:gd name="connsiteX2" fmla="*/ 815598 w 4825895"/>
              <a:gd name="connsiteY2" fmla="*/ 3122023 h 3148537"/>
              <a:gd name="connsiteX3" fmla="*/ 2857642 w 4825895"/>
              <a:gd name="connsiteY3" fmla="*/ 3148537 h 3148537"/>
              <a:gd name="connsiteX4" fmla="*/ 2790493 w 4825895"/>
              <a:gd name="connsiteY4" fmla="*/ 2529823 h 3148537"/>
              <a:gd name="connsiteX5" fmla="*/ 4790208 w 4825895"/>
              <a:gd name="connsiteY5" fmla="*/ 2435669 h 3148537"/>
              <a:gd name="connsiteX6" fmla="*/ 4825895 w 4825895"/>
              <a:gd name="connsiteY6" fmla="*/ 0 h 3148537"/>
              <a:gd name="connsiteX7" fmla="*/ 5701 w 4825895"/>
              <a:gd name="connsiteY7" fmla="*/ 1162 h 3148537"/>
              <a:gd name="connsiteX8" fmla="*/ 0 w 4825895"/>
              <a:gd name="connsiteY8" fmla="*/ 915175 h 3148537"/>
              <a:gd name="connsiteX0" fmla="*/ 0 w 4825895"/>
              <a:gd name="connsiteY0" fmla="*/ 915175 h 3148537"/>
              <a:gd name="connsiteX1" fmla="*/ 854786 w 4825895"/>
              <a:gd name="connsiteY1" fmla="*/ 873275 h 3148537"/>
              <a:gd name="connsiteX2" fmla="*/ 815598 w 4825895"/>
              <a:gd name="connsiteY2" fmla="*/ 3122023 h 3148537"/>
              <a:gd name="connsiteX3" fmla="*/ 2857642 w 4825895"/>
              <a:gd name="connsiteY3" fmla="*/ 3148537 h 3148537"/>
              <a:gd name="connsiteX4" fmla="*/ 2865543 w 4825895"/>
              <a:gd name="connsiteY4" fmla="*/ 2476022 h 3148537"/>
              <a:gd name="connsiteX5" fmla="*/ 4790208 w 4825895"/>
              <a:gd name="connsiteY5" fmla="*/ 2435669 h 3148537"/>
              <a:gd name="connsiteX6" fmla="*/ 4825895 w 4825895"/>
              <a:gd name="connsiteY6" fmla="*/ 0 h 3148537"/>
              <a:gd name="connsiteX7" fmla="*/ 5701 w 4825895"/>
              <a:gd name="connsiteY7" fmla="*/ 1162 h 3148537"/>
              <a:gd name="connsiteX8" fmla="*/ 0 w 4825895"/>
              <a:gd name="connsiteY8" fmla="*/ 915175 h 3148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25895" h="3148537">
                <a:moveTo>
                  <a:pt x="0" y="915175"/>
                </a:moveTo>
                <a:lnTo>
                  <a:pt x="854786" y="873275"/>
                </a:lnTo>
                <a:lnTo>
                  <a:pt x="815598" y="3122023"/>
                </a:lnTo>
                <a:lnTo>
                  <a:pt x="2857642" y="3148537"/>
                </a:lnTo>
                <a:cubicBezTo>
                  <a:pt x="2860276" y="2924365"/>
                  <a:pt x="2862909" y="2700194"/>
                  <a:pt x="2865543" y="2476022"/>
                </a:cubicBezTo>
                <a:cubicBezTo>
                  <a:pt x="2925452" y="2390837"/>
                  <a:pt x="4730299" y="2520854"/>
                  <a:pt x="4790208" y="2435669"/>
                </a:cubicBezTo>
                <a:lnTo>
                  <a:pt x="4825895" y="0"/>
                </a:lnTo>
                <a:lnTo>
                  <a:pt x="5701" y="1162"/>
                </a:lnTo>
                <a:cubicBezTo>
                  <a:pt x="3801" y="305833"/>
                  <a:pt x="1900" y="610504"/>
                  <a:pt x="0" y="915175"/>
                </a:cubicBezTo>
                <a:close/>
              </a:path>
            </a:pathLst>
          </a:custGeom>
          <a:solidFill>
            <a:srgbClr val="FFFF00"/>
          </a:solidFill>
          <a:ln w="9525">
            <a:solidFill>
              <a:srgbClr val="FFFFFF"/>
            </a:solidFill>
          </a:ln>
        </p:spPr>
        <p:style>
          <a:lnRef idx="2">
            <a:srgbClr val="9E2896">
              <a:shade val="50000"/>
            </a:srgbClr>
          </a:lnRef>
          <a:fillRef idx="1">
            <a:srgbClr val="9E2896"/>
          </a:fillRef>
          <a:effectRef idx="0">
            <a:srgbClr val="9E289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78"/>
          </a:p>
        </p:txBody>
      </p:sp>
      <p:sp>
        <p:nvSpPr>
          <p:cNvPr id="13" name="Freihandform 11"/>
          <p:cNvSpPr/>
          <p:nvPr/>
        </p:nvSpPr>
        <p:spPr>
          <a:xfrm>
            <a:off x="3432685" y="3368181"/>
            <a:ext cx="1102814" cy="1376490"/>
          </a:xfrm>
          <a:custGeom>
            <a:avLst/>
            <a:gdLst>
              <a:gd name="connsiteX0" fmla="*/ 0 w 1214845"/>
              <a:gd name="connsiteY0" fmla="*/ 0 h 1528355"/>
              <a:gd name="connsiteX1" fmla="*/ 13063 w 1214845"/>
              <a:gd name="connsiteY1" fmla="*/ 52252 h 1528355"/>
              <a:gd name="connsiteX2" fmla="*/ 13063 w 1214845"/>
              <a:gd name="connsiteY2" fmla="*/ 1528355 h 1528355"/>
              <a:gd name="connsiteX3" fmla="*/ 940525 w 1214845"/>
              <a:gd name="connsiteY3" fmla="*/ 1528355 h 1528355"/>
              <a:gd name="connsiteX4" fmla="*/ 1214845 w 1214845"/>
              <a:gd name="connsiteY4" fmla="*/ 888275 h 1528355"/>
              <a:gd name="connsiteX5" fmla="*/ 1201783 w 1214845"/>
              <a:gd name="connsiteY5" fmla="*/ 561703 h 1528355"/>
              <a:gd name="connsiteX6" fmla="*/ 0 w 1214845"/>
              <a:gd name="connsiteY6" fmla="*/ 561703 h 1528355"/>
              <a:gd name="connsiteX7" fmla="*/ 0 w 1214845"/>
              <a:gd name="connsiteY7" fmla="*/ 561703 h 1528355"/>
              <a:gd name="connsiteX0" fmla="*/ 0 w 1214845"/>
              <a:gd name="connsiteY0" fmla="*/ 0 h 1528355"/>
              <a:gd name="connsiteX1" fmla="*/ 1 w 1214845"/>
              <a:gd name="connsiteY1" fmla="*/ 587829 h 1528355"/>
              <a:gd name="connsiteX2" fmla="*/ 13063 w 1214845"/>
              <a:gd name="connsiteY2" fmla="*/ 1528355 h 1528355"/>
              <a:gd name="connsiteX3" fmla="*/ 940525 w 1214845"/>
              <a:gd name="connsiteY3" fmla="*/ 1528355 h 1528355"/>
              <a:gd name="connsiteX4" fmla="*/ 1214845 w 1214845"/>
              <a:gd name="connsiteY4" fmla="*/ 888275 h 1528355"/>
              <a:gd name="connsiteX5" fmla="*/ 1201783 w 1214845"/>
              <a:gd name="connsiteY5" fmla="*/ 561703 h 1528355"/>
              <a:gd name="connsiteX6" fmla="*/ 0 w 1214845"/>
              <a:gd name="connsiteY6" fmla="*/ 561703 h 1528355"/>
              <a:gd name="connsiteX7" fmla="*/ 0 w 1214845"/>
              <a:gd name="connsiteY7" fmla="*/ 561703 h 1528355"/>
              <a:gd name="connsiteX0" fmla="*/ 0 w 1214845"/>
              <a:gd name="connsiteY0" fmla="*/ 0 h 1528355"/>
              <a:gd name="connsiteX1" fmla="*/ 1 w 1214845"/>
              <a:gd name="connsiteY1" fmla="*/ 587829 h 1528355"/>
              <a:gd name="connsiteX2" fmla="*/ 13063 w 1214845"/>
              <a:gd name="connsiteY2" fmla="*/ 1528355 h 1528355"/>
              <a:gd name="connsiteX3" fmla="*/ 940525 w 1214845"/>
              <a:gd name="connsiteY3" fmla="*/ 1528355 h 1528355"/>
              <a:gd name="connsiteX4" fmla="*/ 1214845 w 1214845"/>
              <a:gd name="connsiteY4" fmla="*/ 888275 h 1528355"/>
              <a:gd name="connsiteX5" fmla="*/ 1201783 w 1214845"/>
              <a:gd name="connsiteY5" fmla="*/ 561703 h 1528355"/>
              <a:gd name="connsiteX6" fmla="*/ 0 w 1214845"/>
              <a:gd name="connsiteY6" fmla="*/ 561703 h 1528355"/>
              <a:gd name="connsiteX7" fmla="*/ 0 w 1214845"/>
              <a:gd name="connsiteY7" fmla="*/ 561703 h 1528355"/>
              <a:gd name="connsiteX0" fmla="*/ 1 w 1214845"/>
              <a:gd name="connsiteY0" fmla="*/ 26126 h 966652"/>
              <a:gd name="connsiteX1" fmla="*/ 13063 w 1214845"/>
              <a:gd name="connsiteY1" fmla="*/ 966652 h 966652"/>
              <a:gd name="connsiteX2" fmla="*/ 940525 w 1214845"/>
              <a:gd name="connsiteY2" fmla="*/ 966652 h 966652"/>
              <a:gd name="connsiteX3" fmla="*/ 1214845 w 1214845"/>
              <a:gd name="connsiteY3" fmla="*/ 326572 h 966652"/>
              <a:gd name="connsiteX4" fmla="*/ 1201783 w 1214845"/>
              <a:gd name="connsiteY4" fmla="*/ 0 h 966652"/>
              <a:gd name="connsiteX5" fmla="*/ 0 w 1214845"/>
              <a:gd name="connsiteY5" fmla="*/ 0 h 966652"/>
              <a:gd name="connsiteX6" fmla="*/ 0 w 1214845"/>
              <a:gd name="connsiteY6" fmla="*/ 0 h 966652"/>
              <a:gd name="connsiteX0" fmla="*/ 1 w 1214845"/>
              <a:gd name="connsiteY0" fmla="*/ 26126 h 966652"/>
              <a:gd name="connsiteX1" fmla="*/ 13063 w 1214845"/>
              <a:gd name="connsiteY1" fmla="*/ 966652 h 966652"/>
              <a:gd name="connsiteX2" fmla="*/ 940525 w 1214845"/>
              <a:gd name="connsiteY2" fmla="*/ 966652 h 966652"/>
              <a:gd name="connsiteX3" fmla="*/ 1214845 w 1214845"/>
              <a:gd name="connsiteY3" fmla="*/ 326572 h 966652"/>
              <a:gd name="connsiteX4" fmla="*/ 1201783 w 1214845"/>
              <a:gd name="connsiteY4" fmla="*/ 0 h 966652"/>
              <a:gd name="connsiteX5" fmla="*/ 0 w 1214845"/>
              <a:gd name="connsiteY5" fmla="*/ 0 h 966652"/>
              <a:gd name="connsiteX6" fmla="*/ 0 w 1214845"/>
              <a:gd name="connsiteY6" fmla="*/ 0 h 966652"/>
              <a:gd name="connsiteX7" fmla="*/ 1 w 1214845"/>
              <a:gd name="connsiteY7" fmla="*/ 26126 h 966652"/>
              <a:gd name="connsiteX0" fmla="*/ 1 w 1214845"/>
              <a:gd name="connsiteY0" fmla="*/ 0 h 1018903"/>
              <a:gd name="connsiteX1" fmla="*/ 13063 w 1214845"/>
              <a:gd name="connsiteY1" fmla="*/ 1018903 h 1018903"/>
              <a:gd name="connsiteX2" fmla="*/ 940525 w 1214845"/>
              <a:gd name="connsiteY2" fmla="*/ 1018903 h 1018903"/>
              <a:gd name="connsiteX3" fmla="*/ 1214845 w 1214845"/>
              <a:gd name="connsiteY3" fmla="*/ 378823 h 1018903"/>
              <a:gd name="connsiteX4" fmla="*/ 1201783 w 1214845"/>
              <a:gd name="connsiteY4" fmla="*/ 52251 h 1018903"/>
              <a:gd name="connsiteX5" fmla="*/ 0 w 1214845"/>
              <a:gd name="connsiteY5" fmla="*/ 52251 h 1018903"/>
              <a:gd name="connsiteX6" fmla="*/ 0 w 1214845"/>
              <a:gd name="connsiteY6" fmla="*/ 52251 h 1018903"/>
              <a:gd name="connsiteX7" fmla="*/ 1 w 1214845"/>
              <a:gd name="connsiteY7" fmla="*/ 0 h 1018903"/>
              <a:gd name="connsiteX0" fmla="*/ 1 w 1214845"/>
              <a:gd name="connsiteY0" fmla="*/ 16943 h 970532"/>
              <a:gd name="connsiteX1" fmla="*/ 13063 w 1214845"/>
              <a:gd name="connsiteY1" fmla="*/ 970532 h 970532"/>
              <a:gd name="connsiteX2" fmla="*/ 940525 w 1214845"/>
              <a:gd name="connsiteY2" fmla="*/ 970532 h 970532"/>
              <a:gd name="connsiteX3" fmla="*/ 1214845 w 1214845"/>
              <a:gd name="connsiteY3" fmla="*/ 330452 h 970532"/>
              <a:gd name="connsiteX4" fmla="*/ 1201783 w 1214845"/>
              <a:gd name="connsiteY4" fmla="*/ 3880 h 970532"/>
              <a:gd name="connsiteX5" fmla="*/ 0 w 1214845"/>
              <a:gd name="connsiteY5" fmla="*/ 3880 h 970532"/>
              <a:gd name="connsiteX6" fmla="*/ 0 w 1214845"/>
              <a:gd name="connsiteY6" fmla="*/ 3880 h 970532"/>
              <a:gd name="connsiteX7" fmla="*/ 1 w 1214845"/>
              <a:gd name="connsiteY7" fmla="*/ 16943 h 970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4845" h="970532">
                <a:moveTo>
                  <a:pt x="1" y="16943"/>
                </a:moveTo>
                <a:lnTo>
                  <a:pt x="13063" y="970532"/>
                </a:lnTo>
                <a:lnTo>
                  <a:pt x="940525" y="970532"/>
                </a:lnTo>
                <a:lnTo>
                  <a:pt x="1214845" y="330452"/>
                </a:lnTo>
                <a:lnTo>
                  <a:pt x="1201783" y="3880"/>
                </a:lnTo>
                <a:lnTo>
                  <a:pt x="0" y="3880"/>
                </a:lnTo>
                <a:lnTo>
                  <a:pt x="0" y="3880"/>
                </a:lnTo>
                <a:cubicBezTo>
                  <a:pt x="0" y="-13537"/>
                  <a:pt x="1" y="34360"/>
                  <a:pt x="1" y="16943"/>
                </a:cubicBezTo>
                <a:close/>
              </a:path>
            </a:pathLst>
          </a:custGeom>
          <a:solidFill>
            <a:srgbClr val="00B050"/>
          </a:solidFill>
          <a:ln w="9525">
            <a:solidFill>
              <a:srgbClr val="FFFFFF"/>
            </a:solidFill>
          </a:ln>
        </p:spPr>
        <p:style>
          <a:lnRef idx="2">
            <a:srgbClr val="9E2896">
              <a:shade val="50000"/>
            </a:srgbClr>
          </a:lnRef>
          <a:fillRef idx="1">
            <a:srgbClr val="9E2896"/>
          </a:fillRef>
          <a:effectRef idx="0">
            <a:srgbClr val="9E289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78"/>
          </a:p>
        </p:txBody>
      </p:sp>
      <p:sp>
        <p:nvSpPr>
          <p:cNvPr id="14" name="Textfeld 8"/>
          <p:cNvSpPr txBox="1"/>
          <p:nvPr/>
        </p:nvSpPr>
        <p:spPr>
          <a:xfrm>
            <a:off x="7742561" y="4744671"/>
            <a:ext cx="1016261" cy="101626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0073" indent="-280073"/>
            <a:r>
              <a:rPr lang="en-US" sz="1556" i="1" dirty="0">
                <a:solidFill>
                  <a:srgbClr val="000000"/>
                </a:solidFill>
              </a:rPr>
              <a:t>Load Step</a:t>
            </a:r>
          </a:p>
          <a:p>
            <a:pPr marL="280073" indent="-280073"/>
            <a:r>
              <a:rPr lang="en-US" sz="1556" dirty="0">
                <a:solidFill>
                  <a:srgbClr val="000000"/>
                </a:solidFill>
              </a:rPr>
              <a:t>at </a:t>
            </a:r>
            <a:r>
              <a:rPr lang="en-US" sz="1556" i="1" dirty="0">
                <a:solidFill>
                  <a:srgbClr val="000000"/>
                </a:solidFill>
              </a:rPr>
              <a:t>time</a:t>
            </a:r>
            <a:r>
              <a:rPr lang="en-US" sz="1556" dirty="0">
                <a:solidFill>
                  <a:srgbClr val="000000"/>
                </a:solidFill>
              </a:rPr>
              <a:t> 0,5s</a:t>
            </a:r>
          </a:p>
        </p:txBody>
      </p:sp>
      <p:sp>
        <p:nvSpPr>
          <p:cNvPr id="15" name="Textfeld 9"/>
          <p:cNvSpPr txBox="1"/>
          <p:nvPr/>
        </p:nvSpPr>
        <p:spPr>
          <a:xfrm>
            <a:off x="1938363" y="4159464"/>
            <a:ext cx="1016261" cy="101626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0073" indent="-280073"/>
            <a:r>
              <a:rPr lang="en-US" sz="1556" i="1" dirty="0">
                <a:solidFill>
                  <a:srgbClr val="000000"/>
                </a:solidFill>
              </a:rPr>
              <a:t>Desired torque</a:t>
            </a:r>
          </a:p>
          <a:p>
            <a:pPr marL="280073" indent="-280073"/>
            <a:r>
              <a:rPr lang="en-US" sz="1556" i="1" dirty="0">
                <a:solidFill>
                  <a:srgbClr val="000000"/>
                </a:solidFill>
              </a:rPr>
              <a:t>Step </a:t>
            </a:r>
            <a:r>
              <a:rPr lang="en-US" sz="1556" dirty="0">
                <a:solidFill>
                  <a:srgbClr val="000000"/>
                </a:solidFill>
              </a:rPr>
              <a:t>at time 0,1s</a:t>
            </a:r>
          </a:p>
        </p:txBody>
      </p:sp>
      <p:sp>
        <p:nvSpPr>
          <p:cNvPr id="16" name="Textfeld 14"/>
          <p:cNvSpPr txBox="1"/>
          <p:nvPr/>
        </p:nvSpPr>
        <p:spPr>
          <a:xfrm>
            <a:off x="5970363" y="2792860"/>
            <a:ext cx="1016261" cy="101626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0073" indent="-280073">
              <a:lnSpc>
                <a:spcPts val="2556"/>
              </a:lnSpc>
              <a:spcBef>
                <a:spcPts val="556"/>
              </a:spcBef>
            </a:pPr>
            <a:r>
              <a:rPr lang="en-US" sz="1778" i="1" dirty="0">
                <a:solidFill>
                  <a:srgbClr val="000000"/>
                </a:solidFill>
              </a:rPr>
              <a:t>Drive FMU</a:t>
            </a:r>
          </a:p>
        </p:txBody>
      </p:sp>
      <p:sp>
        <p:nvSpPr>
          <p:cNvPr id="17" name="Textfeld 15"/>
          <p:cNvSpPr txBox="1"/>
          <p:nvPr/>
        </p:nvSpPr>
        <p:spPr>
          <a:xfrm>
            <a:off x="3513619" y="4129016"/>
            <a:ext cx="1016261" cy="101626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0073" indent="-280073">
              <a:lnSpc>
                <a:spcPts val="2556"/>
              </a:lnSpc>
              <a:spcBef>
                <a:spcPts val="556"/>
              </a:spcBef>
            </a:pPr>
            <a:r>
              <a:rPr lang="en-US" sz="1778" i="1" dirty="0">
                <a:solidFill>
                  <a:srgbClr val="000000"/>
                </a:solidFill>
              </a:rPr>
              <a:t>Control </a:t>
            </a:r>
            <a:br>
              <a:rPr lang="en-US" sz="1778" i="1" dirty="0">
                <a:solidFill>
                  <a:srgbClr val="000000"/>
                </a:solidFill>
              </a:rPr>
            </a:br>
            <a:r>
              <a:rPr lang="en-US" sz="1778" i="1" dirty="0">
                <a:solidFill>
                  <a:srgbClr val="000000"/>
                </a:solidFill>
              </a:rPr>
              <a:t>FMU</a:t>
            </a:r>
          </a:p>
        </p:txBody>
      </p:sp>
      <p:sp>
        <p:nvSpPr>
          <p:cNvPr id="18" name="Textfeld 16"/>
          <p:cNvSpPr txBox="1"/>
          <p:nvPr/>
        </p:nvSpPr>
        <p:spPr>
          <a:xfrm>
            <a:off x="2046767" y="3198401"/>
            <a:ext cx="1016261" cy="101626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0073" indent="-280073">
              <a:lnSpc>
                <a:spcPts val="2556"/>
              </a:lnSpc>
              <a:spcBef>
                <a:spcPts val="556"/>
              </a:spcBef>
            </a:pPr>
            <a:r>
              <a:rPr lang="en-US" sz="1778" i="1" dirty="0">
                <a:solidFill>
                  <a:srgbClr val="000000"/>
                </a:solidFill>
              </a:rPr>
              <a:t>Stimuli FMU</a:t>
            </a:r>
          </a:p>
        </p:txBody>
      </p:sp>
      <p:pic>
        <p:nvPicPr>
          <p:cNvPr id="19" name="Grafik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914" y="5205012"/>
            <a:ext cx="1769779" cy="1275235"/>
          </a:xfrm>
          <a:prstGeom prst="rect">
            <a:avLst/>
          </a:prstGeom>
        </p:spPr>
      </p:pic>
      <p:sp>
        <p:nvSpPr>
          <p:cNvPr id="20" name="Textfeld 22"/>
          <p:cNvSpPr txBox="1"/>
          <p:nvPr/>
        </p:nvSpPr>
        <p:spPr>
          <a:xfrm>
            <a:off x="8306475" y="5632310"/>
            <a:ext cx="2179123" cy="4152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280073" indent="-280073"/>
            <a:r>
              <a:rPr lang="en-US" sz="1778" i="1" dirty="0">
                <a:solidFill>
                  <a:srgbClr val="000000"/>
                </a:solidFill>
              </a:rPr>
              <a:t>Reference solution</a:t>
            </a:r>
          </a:p>
          <a:p>
            <a:pPr marL="280073" indent="-280073"/>
            <a:r>
              <a:rPr lang="en-US" sz="1778" i="1" dirty="0">
                <a:solidFill>
                  <a:srgbClr val="000000"/>
                </a:solidFill>
              </a:rPr>
              <a:t>Angular speed</a:t>
            </a:r>
          </a:p>
        </p:txBody>
      </p:sp>
      <p:pic>
        <p:nvPicPr>
          <p:cNvPr id="21" name="Grafik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8327" y="2516277"/>
            <a:ext cx="5609104" cy="3007514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546682" y="2176125"/>
            <a:ext cx="7356849" cy="3369758"/>
          </a:xfrm>
          <a:prstGeom prst="rect">
            <a:avLst/>
          </a:prstGeom>
          <a:noFill/>
          <a:ln w="9525" cap="flat" cmpd="sng" algn="ctr">
            <a:solidFill>
              <a:srgbClr val="9E2896"/>
            </a:solidFill>
            <a:prstDash val="solid"/>
          </a:ln>
          <a:effectLst/>
        </p:spPr>
        <p:txBody>
          <a:bodyPr rtlCol="0" anchor="ctr"/>
          <a:lstStyle/>
          <a:p>
            <a:pPr algn="ctr" defTabSz="1016264"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 sz="2001" kern="0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206997" y="1151763"/>
            <a:ext cx="1697573" cy="11843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1016264" eaLnBrk="1" fontAlgn="auto" hangingPunct="1">
              <a:lnSpc>
                <a:spcPct val="107000"/>
              </a:lnSpc>
              <a:spcBef>
                <a:spcPts val="556"/>
              </a:spcBef>
              <a:spcAft>
                <a:spcPts val="0"/>
              </a:spcAft>
            </a:pPr>
            <a:r>
              <a:rPr lang="en-GB" sz="2001" b="1" kern="0" dirty="0">
                <a:solidFill>
                  <a:srgbClr val="000000"/>
                </a:solidFill>
              </a:rPr>
              <a:t>------------------</a:t>
            </a:r>
          </a:p>
          <a:p>
            <a:pPr algn="ctr" defTabSz="1016264" eaLnBrk="1" fontAlgn="auto" hangingPunct="1">
              <a:lnSpc>
                <a:spcPct val="107000"/>
              </a:lnSpc>
              <a:spcBef>
                <a:spcPts val="556"/>
              </a:spcBef>
              <a:spcAft>
                <a:spcPts val="0"/>
              </a:spcAft>
            </a:pPr>
            <a:r>
              <a:rPr lang="en-GB" sz="1778" b="1" kern="0" dirty="0">
                <a:solidFill>
                  <a:srgbClr val="000000"/>
                </a:solidFill>
              </a:rPr>
              <a:t>DEMO</a:t>
            </a:r>
          </a:p>
          <a:p>
            <a:pPr algn="ctr" defTabSz="1016264" eaLnBrk="1" fontAlgn="auto" hangingPunct="1">
              <a:lnSpc>
                <a:spcPct val="107000"/>
              </a:lnSpc>
              <a:spcBef>
                <a:spcPts val="556"/>
              </a:spcBef>
              <a:spcAft>
                <a:spcPts val="0"/>
              </a:spcAft>
            </a:pPr>
            <a:r>
              <a:rPr lang="en-GB" sz="2001" b="1" kern="0" dirty="0">
                <a:solidFill>
                  <a:srgbClr val="000000"/>
                </a:solidFill>
              </a:rPr>
              <a:t>------------------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091317" y="2894136"/>
            <a:ext cx="1016261" cy="101626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1016264" eaLnBrk="1" fontAlgn="auto" hangingPunct="1">
              <a:lnSpc>
                <a:spcPct val="107000"/>
              </a:lnSpc>
              <a:spcBef>
                <a:spcPts val="556"/>
              </a:spcBef>
              <a:spcAft>
                <a:spcPts val="0"/>
              </a:spcAft>
            </a:pPr>
            <a:r>
              <a:rPr lang="en-GB" sz="2001" kern="0" dirty="0">
                <a:solidFill>
                  <a:srgbClr val="000000"/>
                </a:solidFill>
              </a:rPr>
              <a:t>Overall </a:t>
            </a:r>
            <a:br>
              <a:rPr lang="en-GB" sz="2001" kern="0" dirty="0">
                <a:solidFill>
                  <a:srgbClr val="000000"/>
                </a:solidFill>
              </a:rPr>
            </a:br>
            <a:r>
              <a:rPr lang="en-GB" sz="2001" kern="0" dirty="0">
                <a:solidFill>
                  <a:srgbClr val="000000"/>
                </a:solidFill>
              </a:rPr>
              <a:t>FMU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26D85B7-EA90-4061-8745-CD190472B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noProof="1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885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6981375-044F-4CA4-B300-9DE687D13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site: https://fmi-standard.org</a:t>
            </a:r>
          </a:p>
          <a:p>
            <a:endParaRPr lang="en-US" dirty="0"/>
          </a:p>
          <a:p>
            <a:r>
              <a:rPr lang="en-US" dirty="0"/>
              <a:t>Tool list: </a:t>
            </a:r>
            <a:r>
              <a:rPr lang="en-US" dirty="0">
                <a:hlinkClick r:id="rId2"/>
              </a:rPr>
              <a:t>https://fmi-standard.org/tools/</a:t>
            </a:r>
            <a:endParaRPr lang="en-US" dirty="0"/>
          </a:p>
          <a:p>
            <a:pPr lvl="2"/>
            <a:r>
              <a:rPr lang="en-US" dirty="0"/>
              <a:t>Ask your tool vendors!</a:t>
            </a:r>
          </a:p>
          <a:p>
            <a:pPr marL="271462" lvl="2" indent="0">
              <a:buNone/>
            </a:pPr>
            <a:endParaRPr lang="en-US" dirty="0"/>
          </a:p>
          <a:p>
            <a:r>
              <a:rPr lang="en-US" dirty="0"/>
              <a:t>Publications: </a:t>
            </a:r>
            <a:r>
              <a:rPr lang="en-US" dirty="0">
                <a:hlinkClick r:id="rId3"/>
              </a:rPr>
              <a:t>https://fmi-standard.org/literature/</a:t>
            </a:r>
            <a:endParaRPr lang="en-US" dirty="0"/>
          </a:p>
          <a:p>
            <a:endParaRPr lang="en-US" dirty="0"/>
          </a:p>
          <a:p>
            <a:r>
              <a:rPr lang="en-US" dirty="0"/>
              <a:t>Open-source tool kits:</a:t>
            </a:r>
          </a:p>
          <a:p>
            <a:pPr lvl="1"/>
            <a:r>
              <a:rPr lang="en-US" dirty="0"/>
              <a:t>Many more use cases:</a:t>
            </a:r>
          </a:p>
          <a:p>
            <a:pPr lvl="2"/>
            <a:r>
              <a:rPr lang="en-US" dirty="0"/>
              <a:t>Reference FMUs: more example FMUs</a:t>
            </a:r>
          </a:p>
          <a:p>
            <a:pPr lvl="2"/>
            <a:r>
              <a:rPr lang="en-US" dirty="0" err="1"/>
              <a:t>FMPy</a:t>
            </a:r>
            <a:r>
              <a:rPr lang="en-US" dirty="0"/>
              <a:t>: Python integration, validation</a:t>
            </a:r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7DBB507-CEE8-4C0D-9DFB-88055C8B4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More </a:t>
            </a:r>
            <a:r>
              <a:rPr lang="de-DE" dirty="0" err="1"/>
              <a:t>information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A7BFF38-3FE3-52CE-BB96-2CA8242AF439}"/>
              </a:ext>
            </a:extLst>
          </p:cNvPr>
          <p:cNvSpPr/>
          <p:nvPr/>
        </p:nvSpPr>
        <p:spPr bwMode="auto">
          <a:xfrm>
            <a:off x="8022771" y="4550228"/>
            <a:ext cx="2819400" cy="586957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0000" tIns="46800" rIns="36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rgbClr val="120C80"/>
                </a:solidFill>
                <a:effectLst/>
                <a:latin typeface="Arial" charset="0"/>
                <a:cs typeface="Arial" charset="0"/>
              </a:rPr>
              <a:t>Links</a:t>
            </a:r>
            <a:br>
              <a:rPr kumimoji="0" lang="de-DE" sz="1600" b="0" i="0" u="none" strike="noStrike" cap="none" normalizeH="0" baseline="0" dirty="0">
                <a:ln>
                  <a:noFill/>
                </a:ln>
                <a:solidFill>
                  <a:srgbClr val="120C80"/>
                </a:solidFill>
                <a:effectLst/>
                <a:latin typeface="Arial" charset="0"/>
                <a:cs typeface="Arial" charset="0"/>
              </a:rPr>
            </a:br>
            <a:endParaRPr kumimoji="0" lang="en-US" sz="1600" b="0" i="0" u="none" strike="noStrike" cap="none" normalizeH="0" baseline="0" dirty="0">
              <a:ln>
                <a:noFill/>
              </a:ln>
              <a:solidFill>
                <a:srgbClr val="120C80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DFCF32B-13F4-A7AF-2D43-C90A1D52107C}"/>
              </a:ext>
            </a:extLst>
          </p:cNvPr>
          <p:cNvSpPr/>
          <p:nvPr/>
        </p:nvSpPr>
        <p:spPr bwMode="auto">
          <a:xfrm>
            <a:off x="7772399" y="3135521"/>
            <a:ext cx="2819400" cy="586957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0000" tIns="46800" rIns="36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dirty="0">
                <a:latin typeface="Arial" charset="0"/>
                <a:cs typeface="Arial" charset="0"/>
              </a:rPr>
              <a:t>FMI Example </a:t>
            </a:r>
            <a:r>
              <a:rPr lang="de-DE" dirty="0" err="1">
                <a:latin typeface="Arial" charset="0"/>
                <a:cs typeface="Arial" charset="0"/>
              </a:rPr>
              <a:t>notebooks</a:t>
            </a:r>
            <a:br>
              <a:rPr kumimoji="0" lang="de-DE" sz="1600" b="0" i="0" u="none" strike="noStrike" cap="none" normalizeH="0" baseline="0" dirty="0">
                <a:ln>
                  <a:noFill/>
                </a:ln>
                <a:solidFill>
                  <a:srgbClr val="120C80"/>
                </a:solidFill>
                <a:effectLst/>
                <a:latin typeface="Arial" charset="0"/>
                <a:cs typeface="Arial" charset="0"/>
              </a:rPr>
            </a:br>
            <a:endParaRPr kumimoji="0" lang="en-US" sz="1600" b="0" i="0" u="none" strike="noStrike" cap="none" normalizeH="0" baseline="0" dirty="0">
              <a:ln>
                <a:noFill/>
              </a:ln>
              <a:solidFill>
                <a:srgbClr val="120C80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15422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942DFE2-B8E9-A1D6-3FAF-EB02B96DC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b="1" dirty="0"/>
              <a:t>FMI: Technical Fundamentals</a:t>
            </a:r>
          </a:p>
          <a:p>
            <a:endParaRPr lang="en-US" sz="4000" b="1" dirty="0"/>
          </a:p>
          <a:p>
            <a:r>
              <a:rPr lang="en-US" sz="4000" i="1" dirty="0"/>
              <a:t>“How does FMI work?”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F0451EF-4275-B5F4-7844-13C179D59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523333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E30A60D-6EC1-A8E9-1E69-3CE6DED30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6192EB5-44BC-97D1-4460-5710216A5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vs. importing tool</a:t>
            </a:r>
          </a:p>
        </p:txBody>
      </p:sp>
      <p:sp>
        <p:nvSpPr>
          <p:cNvPr id="5" name="Rechteck 7">
            <a:extLst>
              <a:ext uri="{FF2B5EF4-FFF2-40B4-BE49-F238E27FC236}">
                <a16:creationId xmlns:a16="http://schemas.microsoft.com/office/drawing/2014/main" id="{4DD25BC5-DE67-4C25-B427-FF150A86BCAA}"/>
              </a:ext>
            </a:extLst>
          </p:cNvPr>
          <p:cNvSpPr/>
          <p:nvPr/>
        </p:nvSpPr>
        <p:spPr>
          <a:xfrm>
            <a:off x="620216" y="5991278"/>
            <a:ext cx="11003744" cy="28158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00" kern="0" dirty="0">
                <a:solidFill>
                  <a:srgbClr val="FFFFFF"/>
                </a:solidFill>
                <a:latin typeface="+mn-lt"/>
              </a:rPr>
              <a:t>The FMI standard </a:t>
            </a:r>
            <a:r>
              <a:rPr lang="en-US" sz="1400" b="1" kern="0" dirty="0">
                <a:solidFill>
                  <a:srgbClr val="FFFFFF"/>
                </a:solidFill>
                <a:latin typeface="+mn-lt"/>
              </a:rPr>
              <a:t>decouples</a:t>
            </a:r>
            <a:r>
              <a:rPr lang="en-US" sz="1400" kern="0" dirty="0">
                <a:solidFill>
                  <a:srgbClr val="FFFFFF"/>
                </a:solidFill>
                <a:latin typeface="+mn-lt"/>
              </a:rPr>
              <a:t> authoring and execution tool / toolchain / environment</a:t>
            </a:r>
          </a:p>
        </p:txBody>
      </p:sp>
      <p:grpSp>
        <p:nvGrpSpPr>
          <p:cNvPr id="6" name="Group 17">
            <a:extLst>
              <a:ext uri="{FF2B5EF4-FFF2-40B4-BE49-F238E27FC236}">
                <a16:creationId xmlns:a16="http://schemas.microsoft.com/office/drawing/2014/main" id="{6EDABADE-3E48-2C14-8004-9A04DE485C86}"/>
              </a:ext>
            </a:extLst>
          </p:cNvPr>
          <p:cNvGrpSpPr/>
          <p:nvPr/>
        </p:nvGrpSpPr>
        <p:grpSpPr>
          <a:xfrm>
            <a:off x="655676" y="2050416"/>
            <a:ext cx="5322315" cy="1115292"/>
            <a:chOff x="511610" y="1621927"/>
            <a:chExt cx="9719391" cy="2036700"/>
          </a:xfrm>
        </p:grpSpPr>
        <p:pic>
          <p:nvPicPr>
            <p:cNvPr id="7" name="Picture 3_">
              <a:extLst>
                <a:ext uri="{FF2B5EF4-FFF2-40B4-BE49-F238E27FC236}">
                  <a16:creationId xmlns:a16="http://schemas.microsoft.com/office/drawing/2014/main" id="{3500FEAA-E531-1AD3-BD87-0056117554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492597" y="3070618"/>
              <a:ext cx="619180" cy="4679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5574D64F-DB9A-9616-70FF-A82EAF6380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33821" y="3095482"/>
              <a:ext cx="1071197" cy="1844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6__">
              <a:extLst>
                <a:ext uri="{FF2B5EF4-FFF2-40B4-BE49-F238E27FC236}">
                  <a16:creationId xmlns:a16="http://schemas.microsoft.com/office/drawing/2014/main" id="{87E04327-EF6E-6834-8E09-61D4DEB838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26422" y="1902128"/>
              <a:ext cx="788711" cy="4811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22">
              <a:extLst>
                <a:ext uri="{FF2B5EF4-FFF2-40B4-BE49-F238E27FC236}">
                  <a16:creationId xmlns:a16="http://schemas.microsoft.com/office/drawing/2014/main" id="{3207D3E2-5B3F-BF00-6593-9997FDF47C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 l="6615" t="13998" r="57678" b="66970"/>
            <a:stretch>
              <a:fillRect/>
            </a:stretch>
          </p:blipFill>
          <p:spPr bwMode="auto">
            <a:xfrm>
              <a:off x="8992644" y="1984277"/>
              <a:ext cx="1020507" cy="2019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24">
              <a:extLst>
                <a:ext uri="{FF2B5EF4-FFF2-40B4-BE49-F238E27FC236}">
                  <a16:creationId xmlns:a16="http://schemas.microsoft.com/office/drawing/2014/main" id="{B21AB6D7-41A4-897D-7362-576C5739E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 r="42151"/>
            <a:stretch>
              <a:fillRect/>
            </a:stretch>
          </p:blipFill>
          <p:spPr bwMode="auto">
            <a:xfrm>
              <a:off x="9310594" y="1704415"/>
              <a:ext cx="833199" cy="1927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26">
              <a:extLst>
                <a:ext uri="{FF2B5EF4-FFF2-40B4-BE49-F238E27FC236}">
                  <a16:creationId xmlns:a16="http://schemas.microsoft.com/office/drawing/2014/main" id="{A328F530-3A99-7C96-B0F8-FDC5C4C358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220433" y="1689649"/>
              <a:ext cx="311719" cy="263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19">
              <a:extLst>
                <a:ext uri="{FF2B5EF4-FFF2-40B4-BE49-F238E27FC236}">
                  <a16:creationId xmlns:a16="http://schemas.microsoft.com/office/drawing/2014/main" id="{41887395-6837-1F12-3FD6-7181C98B9A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 t="30095" b="35275"/>
            <a:stretch>
              <a:fillRect/>
            </a:stretch>
          </p:blipFill>
          <p:spPr bwMode="auto">
            <a:xfrm>
              <a:off x="3561342" y="1664585"/>
              <a:ext cx="870853" cy="301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7">
              <a:extLst>
                <a:ext uri="{FF2B5EF4-FFF2-40B4-BE49-F238E27FC236}">
                  <a16:creationId xmlns:a16="http://schemas.microsoft.com/office/drawing/2014/main" id="{E867CCE7-22A1-1997-207D-6C6C52F42F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139990" y="1621927"/>
              <a:ext cx="525397" cy="2558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3____">
              <a:extLst>
                <a:ext uri="{FF2B5EF4-FFF2-40B4-BE49-F238E27FC236}">
                  <a16:creationId xmlns:a16="http://schemas.microsoft.com/office/drawing/2014/main" id="{6B25A6F9-607E-ABF3-E102-518E00D50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459583" y="1676601"/>
              <a:ext cx="619180" cy="4679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5_">
              <a:extLst>
                <a:ext uri="{FF2B5EF4-FFF2-40B4-BE49-F238E27FC236}">
                  <a16:creationId xmlns:a16="http://schemas.microsoft.com/office/drawing/2014/main" id="{2FCF624F-59AA-4082-0728-2F7177E6C7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15267" y="2068779"/>
              <a:ext cx="906311" cy="3432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23">
              <a:extLst>
                <a:ext uri="{FF2B5EF4-FFF2-40B4-BE49-F238E27FC236}">
                  <a16:creationId xmlns:a16="http://schemas.microsoft.com/office/drawing/2014/main" id="{F57C2597-719D-DB9C-82C1-A29104F16C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687019" y="2188774"/>
              <a:ext cx="1536913" cy="253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90">
              <a:extLst>
                <a:ext uri="{FF2B5EF4-FFF2-40B4-BE49-F238E27FC236}">
                  <a16:creationId xmlns:a16="http://schemas.microsoft.com/office/drawing/2014/main" id="{6EB7DD75-47B5-1B8E-93A7-DC89B9AC4F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3023017" y="2451936"/>
              <a:ext cx="2028474" cy="1785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532EC39E-0CFD-710B-8C7D-D9570C1D6F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/>
            <a:srcRect l="7000" t="9900" b="30699"/>
            <a:stretch>
              <a:fillRect/>
            </a:stretch>
          </p:blipFill>
          <p:spPr bwMode="auto">
            <a:xfrm>
              <a:off x="6827567" y="2317211"/>
              <a:ext cx="646881" cy="4016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12">
              <a:extLst>
                <a:ext uri="{FF2B5EF4-FFF2-40B4-BE49-F238E27FC236}">
                  <a16:creationId xmlns:a16="http://schemas.microsoft.com/office/drawing/2014/main" id="{F4F1A8A3-50DC-1A63-47CB-E8578C09B4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/>
            <a:srcRect t="22805" r="42967" b="44561"/>
            <a:stretch>
              <a:fillRect/>
            </a:stretch>
          </p:blipFill>
          <p:spPr bwMode="auto">
            <a:xfrm>
              <a:off x="8958963" y="2207437"/>
              <a:ext cx="1272038" cy="2352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15">
              <a:extLst>
                <a:ext uri="{FF2B5EF4-FFF2-40B4-BE49-F238E27FC236}">
                  <a16:creationId xmlns:a16="http://schemas.microsoft.com/office/drawing/2014/main" id="{85AD6E66-27D0-8E48-B60B-640CE09DB3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1626859" y="2655562"/>
              <a:ext cx="1238025" cy="242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Picture 1">
              <a:extLst>
                <a:ext uri="{FF2B5EF4-FFF2-40B4-BE49-F238E27FC236}">
                  <a16:creationId xmlns:a16="http://schemas.microsoft.com/office/drawing/2014/main" id="{13123A21-0159-48DE-1962-FA3F0707BF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4724806" y="3109128"/>
              <a:ext cx="1207169" cy="4294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Picture 17__">
              <a:extLst>
                <a:ext uri="{FF2B5EF4-FFF2-40B4-BE49-F238E27FC236}">
                  <a16:creationId xmlns:a16="http://schemas.microsoft.com/office/drawing/2014/main" id="{7C953F23-DB7E-237C-650C-F8F40B5ACE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5974559" y="2991267"/>
              <a:ext cx="576768" cy="2159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Picture 3">
              <a:extLst>
                <a:ext uri="{FF2B5EF4-FFF2-40B4-BE49-F238E27FC236}">
                  <a16:creationId xmlns:a16="http://schemas.microsoft.com/office/drawing/2014/main" id="{92BB56ED-D9C2-EAA5-6F8E-C5FF158AEF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2484819" y="3351087"/>
              <a:ext cx="1004249" cy="1729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2__">
              <a:extLst>
                <a:ext uri="{FF2B5EF4-FFF2-40B4-BE49-F238E27FC236}">
                  <a16:creationId xmlns:a16="http://schemas.microsoft.com/office/drawing/2014/main" id="{1E62923D-7954-E3BB-13D3-E782EE6339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621619" y="1723139"/>
              <a:ext cx="834790" cy="1514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Picture 3__">
              <a:extLst>
                <a:ext uri="{FF2B5EF4-FFF2-40B4-BE49-F238E27FC236}">
                  <a16:creationId xmlns:a16="http://schemas.microsoft.com/office/drawing/2014/main" id="{FCE900DE-4DFA-043F-F64A-9C8A089AD9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/>
            <a:srcRect/>
            <a:stretch>
              <a:fillRect/>
            </a:stretch>
          </p:blipFill>
          <p:spPr bwMode="auto">
            <a:xfrm>
              <a:off x="1998111" y="1735606"/>
              <a:ext cx="740534" cy="209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Picture 9_">
              <a:extLst>
                <a:ext uri="{FF2B5EF4-FFF2-40B4-BE49-F238E27FC236}">
                  <a16:creationId xmlns:a16="http://schemas.microsoft.com/office/drawing/2014/main" id="{275CDFB0-2632-ADE8-AE5A-194817C9B6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/>
            <a:srcRect/>
            <a:stretch>
              <a:fillRect/>
            </a:stretch>
          </p:blipFill>
          <p:spPr bwMode="auto">
            <a:xfrm>
              <a:off x="4524284" y="2689440"/>
              <a:ext cx="617766" cy="3088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70">
              <a:extLst>
                <a:ext uri="{FF2B5EF4-FFF2-40B4-BE49-F238E27FC236}">
                  <a16:creationId xmlns:a16="http://schemas.microsoft.com/office/drawing/2014/main" id="{B5448C04-3F01-F04E-76D7-D550B28075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/>
            <a:srcRect/>
            <a:stretch>
              <a:fillRect/>
            </a:stretch>
          </p:blipFill>
          <p:spPr bwMode="auto">
            <a:xfrm>
              <a:off x="3092162" y="2729379"/>
              <a:ext cx="1011312" cy="2169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Picture 3___">
              <a:extLst>
                <a:ext uri="{FF2B5EF4-FFF2-40B4-BE49-F238E27FC236}">
                  <a16:creationId xmlns:a16="http://schemas.microsoft.com/office/drawing/2014/main" id="{D31863B8-50D3-F69F-F6A7-233F908BD4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/>
            <a:srcRect/>
            <a:stretch>
              <a:fillRect/>
            </a:stretch>
          </p:blipFill>
          <p:spPr bwMode="auto">
            <a:xfrm>
              <a:off x="5540091" y="2156860"/>
              <a:ext cx="559280" cy="2521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2BE488A8-8016-1240-97FB-3330E53112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 cstate="print"/>
            <a:srcRect/>
            <a:stretch>
              <a:fillRect/>
            </a:stretch>
          </p:blipFill>
          <p:spPr bwMode="auto">
            <a:xfrm>
              <a:off x="7506165" y="2457296"/>
              <a:ext cx="478514" cy="4686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Picture 2____">
              <a:extLst>
                <a:ext uri="{FF2B5EF4-FFF2-40B4-BE49-F238E27FC236}">
                  <a16:creationId xmlns:a16="http://schemas.microsoft.com/office/drawing/2014/main" id="{15016D49-3935-04C0-89B8-DCCCA72BD8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print"/>
            <a:srcRect/>
            <a:stretch>
              <a:fillRect/>
            </a:stretch>
          </p:blipFill>
          <p:spPr bwMode="auto">
            <a:xfrm>
              <a:off x="5374434" y="2589619"/>
              <a:ext cx="1138150" cy="175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" name="Picture 17___">
              <a:extLst>
                <a:ext uri="{FF2B5EF4-FFF2-40B4-BE49-F238E27FC236}">
                  <a16:creationId xmlns:a16="http://schemas.microsoft.com/office/drawing/2014/main" id="{27540F86-DF4F-1C9C-B114-6500174D49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9431300" y="2448496"/>
              <a:ext cx="523257" cy="1959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" name="Textfeld 61">
              <a:extLst>
                <a:ext uri="{FF2B5EF4-FFF2-40B4-BE49-F238E27FC236}">
                  <a16:creationId xmlns:a16="http://schemas.microsoft.com/office/drawing/2014/main" id="{4F8411F9-C5C4-4F19-A338-2B06014EFF65}"/>
                </a:ext>
              </a:extLst>
            </p:cNvPr>
            <p:cNvSpPr txBox="1">
              <a:spLocks/>
            </p:cNvSpPr>
            <p:nvPr/>
          </p:nvSpPr>
          <p:spPr>
            <a:xfrm>
              <a:off x="9151719" y="2520906"/>
              <a:ext cx="684802" cy="255584"/>
            </a:xfrm>
            <a:prstGeom prst="rect">
              <a:avLst/>
            </a:prstGeom>
            <a:solidFill>
              <a:srgbClr val="000000">
                <a:alpha val="0"/>
              </a:srgbClr>
            </a:solidFill>
          </p:spPr>
          <p:txBody>
            <a:bodyPr wrap="none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 pitchFamily="34" charset="0"/>
                  <a:ea typeface="+mn-ea"/>
                  <a:cs typeface="+mn-cs"/>
                </a:rPr>
                <a:t>ASCMO</a:t>
              </a:r>
            </a:p>
          </p:txBody>
        </p:sp>
        <p:pic>
          <p:nvPicPr>
            <p:cNvPr id="34" name="Picture 12_" descr="AST">
              <a:extLst>
                <a:ext uri="{FF2B5EF4-FFF2-40B4-BE49-F238E27FC236}">
                  <a16:creationId xmlns:a16="http://schemas.microsoft.com/office/drawing/2014/main" id="{6808FC28-A91F-8F73-AADA-6F292CFCA7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 cstate="print"/>
            <a:srcRect/>
            <a:stretch>
              <a:fillRect/>
            </a:stretch>
          </p:blipFill>
          <p:spPr bwMode="auto">
            <a:xfrm>
              <a:off x="4685474" y="1981453"/>
              <a:ext cx="316394" cy="308677"/>
            </a:xfrm>
            <a:prstGeom prst="rect">
              <a:avLst/>
            </a:prstGeom>
            <a:noFill/>
          </p:spPr>
        </p:pic>
        <p:sp>
          <p:nvSpPr>
            <p:cNvPr id="35" name="Textfeld 63">
              <a:extLst>
                <a:ext uri="{FF2B5EF4-FFF2-40B4-BE49-F238E27FC236}">
                  <a16:creationId xmlns:a16="http://schemas.microsoft.com/office/drawing/2014/main" id="{72988935-8466-3CAF-F3EC-257C9B17B4EC}"/>
                </a:ext>
              </a:extLst>
            </p:cNvPr>
            <p:cNvSpPr txBox="1">
              <a:spLocks/>
            </p:cNvSpPr>
            <p:nvPr/>
          </p:nvSpPr>
          <p:spPr>
            <a:xfrm>
              <a:off x="4551761" y="2209791"/>
              <a:ext cx="575799" cy="255583"/>
            </a:xfrm>
            <a:prstGeom prst="rect">
              <a:avLst/>
            </a:prstGeom>
            <a:solidFill>
              <a:srgbClr val="000000">
                <a:alpha val="0"/>
              </a:srgbClr>
            </a:solidFill>
          </p:spPr>
          <p:txBody>
            <a:bodyPr wrap="none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 pitchFamily="34" charset="0"/>
                  <a:ea typeface="+mn-ea"/>
                  <a:cs typeface="+mn-cs"/>
                </a:rPr>
                <a:t>Cruise</a:t>
              </a:r>
            </a:p>
          </p:txBody>
        </p:sp>
        <p:pic>
          <p:nvPicPr>
            <p:cNvPr id="36" name="Picture 4_" descr="http://www.fluidon.com/typo3temp/pics/e4c0e035fc.png">
              <a:extLst>
                <a:ext uri="{FF2B5EF4-FFF2-40B4-BE49-F238E27FC236}">
                  <a16:creationId xmlns:a16="http://schemas.microsoft.com/office/drawing/2014/main" id="{C04FF2E8-DD86-05B5-F76A-5F43F8B878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 cstate="print"/>
            <a:srcRect/>
            <a:stretch>
              <a:fillRect/>
            </a:stretch>
          </p:blipFill>
          <p:spPr bwMode="auto">
            <a:xfrm>
              <a:off x="6546521" y="2529989"/>
              <a:ext cx="1100112" cy="645399"/>
            </a:xfrm>
            <a:prstGeom prst="rect">
              <a:avLst/>
            </a:prstGeom>
            <a:noFill/>
          </p:spPr>
        </p:pic>
        <p:pic>
          <p:nvPicPr>
            <p:cNvPr id="37" name="Picture 6_" descr="http://img.ibxk.com.br/66527/99921-t100x100.jpg">
              <a:extLst>
                <a:ext uri="{FF2B5EF4-FFF2-40B4-BE49-F238E27FC236}">
                  <a16:creationId xmlns:a16="http://schemas.microsoft.com/office/drawing/2014/main" id="{6509C859-8D88-8C6B-AF4D-132BD13D8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print"/>
            <a:srcRect/>
            <a:stretch>
              <a:fillRect/>
            </a:stretch>
          </p:blipFill>
          <p:spPr bwMode="auto">
            <a:xfrm>
              <a:off x="8071339" y="2329701"/>
              <a:ext cx="632694" cy="411251"/>
            </a:xfrm>
            <a:prstGeom prst="rect">
              <a:avLst/>
            </a:prstGeom>
            <a:noFill/>
          </p:spPr>
        </p:pic>
        <p:pic>
          <p:nvPicPr>
            <p:cNvPr id="38" name="Picture 20" descr="File:The C Programming Language logo.svg">
              <a:extLst>
                <a:ext uri="{FF2B5EF4-FFF2-40B4-BE49-F238E27FC236}">
                  <a16:creationId xmlns:a16="http://schemas.microsoft.com/office/drawing/2014/main" id="{75879E73-5402-FE25-88DF-067B2EC756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 cstate="print"/>
            <a:srcRect/>
            <a:stretch>
              <a:fillRect/>
            </a:stretch>
          </p:blipFill>
          <p:spPr bwMode="auto">
            <a:xfrm>
              <a:off x="613484" y="2956985"/>
              <a:ext cx="466864" cy="497731"/>
            </a:xfrm>
            <a:prstGeom prst="rect">
              <a:avLst/>
            </a:prstGeom>
            <a:noFill/>
          </p:spPr>
        </p:pic>
        <p:sp>
          <p:nvSpPr>
            <p:cNvPr id="39" name="Textfeld 55">
              <a:extLst>
                <a:ext uri="{FF2B5EF4-FFF2-40B4-BE49-F238E27FC236}">
                  <a16:creationId xmlns:a16="http://schemas.microsoft.com/office/drawing/2014/main" id="{9D3ED0BA-7965-8766-4940-5914618E5105}"/>
                </a:ext>
              </a:extLst>
            </p:cNvPr>
            <p:cNvSpPr txBox="1">
              <a:spLocks/>
            </p:cNvSpPr>
            <p:nvPr/>
          </p:nvSpPr>
          <p:spPr>
            <a:xfrm>
              <a:off x="511610" y="3387231"/>
              <a:ext cx="739305" cy="240707"/>
            </a:xfrm>
            <a:prstGeom prst="rect">
              <a:avLst/>
            </a:prstGeom>
            <a:solidFill>
              <a:srgbClr val="000000">
                <a:alpha val="0"/>
              </a:srgbClr>
            </a:solidFill>
          </p:spPr>
          <p:txBody>
            <a:bodyPr wrap="none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 pitchFamily="34" charset="0"/>
                  <a:ea typeface="+mn-ea"/>
                  <a:cs typeface="+mn-cs"/>
                </a:rPr>
                <a:t>FMU SDK</a:t>
              </a:r>
            </a:p>
          </p:txBody>
        </p:sp>
        <p:pic>
          <p:nvPicPr>
            <p:cNvPr id="40" name="Picture 6___" descr="SystemC AMS Day">
              <a:extLst>
                <a:ext uri="{FF2B5EF4-FFF2-40B4-BE49-F238E27FC236}">
                  <a16:creationId xmlns:a16="http://schemas.microsoft.com/office/drawing/2014/main" id="{7F3D108A-D528-83DB-95C6-949B214139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 cstate="print"/>
            <a:srcRect/>
            <a:stretch>
              <a:fillRect/>
            </a:stretch>
          </p:blipFill>
          <p:spPr bwMode="auto">
            <a:xfrm>
              <a:off x="1293900" y="3054934"/>
              <a:ext cx="694248" cy="270367"/>
            </a:xfrm>
            <a:prstGeom prst="rect">
              <a:avLst/>
            </a:prstGeom>
            <a:noFill/>
          </p:spPr>
        </p:pic>
        <p:pic>
          <p:nvPicPr>
            <p:cNvPr id="41" name="Picture 8__" descr="http://www.padtinc.com/images/Ansys-logo.png">
              <a:extLst>
                <a:ext uri="{FF2B5EF4-FFF2-40B4-BE49-F238E27FC236}">
                  <a16:creationId xmlns:a16="http://schemas.microsoft.com/office/drawing/2014/main" id="{C189A547-0DAC-07C5-BF7C-37BB23E33A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 cstate="print"/>
            <a:srcRect/>
            <a:stretch>
              <a:fillRect/>
            </a:stretch>
          </p:blipFill>
          <p:spPr bwMode="auto">
            <a:xfrm>
              <a:off x="2792802" y="1748037"/>
              <a:ext cx="533776" cy="199686"/>
            </a:xfrm>
            <a:prstGeom prst="rect">
              <a:avLst/>
            </a:prstGeom>
            <a:noFill/>
          </p:spPr>
        </p:pic>
        <p:sp>
          <p:nvSpPr>
            <p:cNvPr id="42" name="Textfeld 65">
              <a:extLst>
                <a:ext uri="{FF2B5EF4-FFF2-40B4-BE49-F238E27FC236}">
                  <a16:creationId xmlns:a16="http://schemas.microsoft.com/office/drawing/2014/main" id="{424A79EA-9F89-C690-9024-91655A4B660E}"/>
                </a:ext>
              </a:extLst>
            </p:cNvPr>
            <p:cNvSpPr txBox="1">
              <a:spLocks/>
            </p:cNvSpPr>
            <p:nvPr/>
          </p:nvSpPr>
          <p:spPr>
            <a:xfrm>
              <a:off x="2492466" y="1937899"/>
              <a:ext cx="766557" cy="255583"/>
            </a:xfrm>
            <a:prstGeom prst="rect">
              <a:avLst/>
            </a:prstGeom>
            <a:solidFill>
              <a:srgbClr val="000000">
                <a:alpha val="0"/>
              </a:srgbClr>
            </a:solidFill>
          </p:spPr>
          <p:txBody>
            <a:bodyPr wrap="none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 pitchFamily="34" charset="0"/>
                  <a:ea typeface="+mn-ea"/>
                  <a:cs typeface="+mn-cs"/>
                </a:rPr>
                <a:t>Simplorer</a:t>
              </a:r>
              <a:endParaRPr kumimoji="0" lang="en-US" sz="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 pitchFamily="34" charset="0"/>
                <a:ea typeface="+mn-ea"/>
                <a:cs typeface="+mn-cs"/>
              </a:endParaRPr>
            </a:p>
          </p:txBody>
        </p:sp>
        <p:pic>
          <p:nvPicPr>
            <p:cNvPr id="43" name="Picture 2_____" descr="http://www.avl-ast.de/avl-advanced-simulation-technologies-konferenz-2014/images/logos/Cruise_Icon_AVLCruise_A.png">
              <a:extLst>
                <a:ext uri="{FF2B5EF4-FFF2-40B4-BE49-F238E27FC236}">
                  <a16:creationId xmlns:a16="http://schemas.microsoft.com/office/drawing/2014/main" id="{55E61316-4083-EC2C-A9F4-DBC746F027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6208" y="1889790"/>
              <a:ext cx="829836" cy="181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__" descr="http://exothermia.com/home/templates/rt_versatility_ii_sienna/images/right-menu4-small1.png">
              <a:extLst>
                <a:ext uri="{FF2B5EF4-FFF2-40B4-BE49-F238E27FC236}">
                  <a16:creationId xmlns:a16="http://schemas.microsoft.com/office/drawing/2014/main" id="{A696D2A8-3EF5-FD8C-99A7-5BE2AB361B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9635" y="1624987"/>
              <a:ext cx="1068280" cy="267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6" descr="http://www.mathworks.com/cmsimages/58212_wm_exothermia_logo_small.gif">
              <a:extLst>
                <a:ext uri="{FF2B5EF4-FFF2-40B4-BE49-F238E27FC236}">
                  <a16:creationId xmlns:a16="http://schemas.microsoft.com/office/drawing/2014/main" id="{4234D47A-79AE-B445-BD68-A4C776A498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7521" y="1680832"/>
              <a:ext cx="474949" cy="177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0_" descr="http://www.virtualmotion.co.kr/images/common/top_logo.png">
              <a:extLst>
                <a:ext uri="{FF2B5EF4-FFF2-40B4-BE49-F238E27FC236}">
                  <a16:creationId xmlns:a16="http://schemas.microsoft.com/office/drawing/2014/main" id="{80D2C90A-24D3-2AA3-6CD8-4D1FF5BF6B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9432" y="2055205"/>
              <a:ext cx="744447" cy="159881"/>
            </a:xfrm>
            <a:prstGeom prst="rect">
              <a:avLst/>
            </a:prstGeom>
            <a:solidFill>
              <a:srgbClr val="000000"/>
            </a:solidFill>
          </p:spPr>
        </p:pic>
        <p:pic>
          <p:nvPicPr>
            <p:cNvPr id="47" name="Picture 12__" descr="https://media.licdn.com/mpr/mpr/shrinknp_100_100/p/2/000/038/15f/2643b6e.png">
              <a:extLst>
                <a:ext uri="{FF2B5EF4-FFF2-40B4-BE49-F238E27FC236}">
                  <a16:creationId xmlns:a16="http://schemas.microsoft.com/office/drawing/2014/main" id="{5F21C7AA-C960-6D87-37D6-1D01D7276C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2949" y="3033325"/>
              <a:ext cx="1086831" cy="543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16" descr="http://d18lhfxtyyykhi.cloudfront.net/cdn/farfuture/Ix1sNJMFpplALEGXkIxXfd2HZkgNvo8L_oDbWteFuAM/mtime:1446230873/sites/default/files/Easy5_1140x270.png">
              <a:extLst>
                <a:ext uri="{FF2B5EF4-FFF2-40B4-BE49-F238E27FC236}">
                  <a16:creationId xmlns:a16="http://schemas.microsoft.com/office/drawing/2014/main" id="{CCFA24DC-57D2-8A1B-6ADF-1A1B4665DE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643" r="68266" b="36786"/>
            <a:stretch/>
          </p:blipFill>
          <p:spPr bwMode="auto">
            <a:xfrm>
              <a:off x="6159318" y="2189643"/>
              <a:ext cx="682329" cy="185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14" descr="https://energyplus.net/sites/all/themes/eplus_bootstrap/images/energyplus.jpg">
              <a:extLst>
                <a:ext uri="{FF2B5EF4-FFF2-40B4-BE49-F238E27FC236}">
                  <a16:creationId xmlns:a16="http://schemas.microsoft.com/office/drawing/2014/main" id="{F05D6E43-7859-1C3B-F2F0-CB7AA20A70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3263" y="1646784"/>
              <a:ext cx="477176" cy="315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16_" descr="http://g02.a.alicdn.com/kf/HTB1HrXHIXXXXXXnXXXXq6xXFXXXa/Mentor-Graphics-font-b-Flowmaster-b-font-7-9-1-fully-functional-with-installation-instructions-in.jpg">
              <a:extLst>
                <a:ext uri="{FF2B5EF4-FFF2-40B4-BE49-F238E27FC236}">
                  <a16:creationId xmlns:a16="http://schemas.microsoft.com/office/drawing/2014/main" id="{3F5FF91B-9A23-5A0B-DE0A-876FF0D467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5451" b="5914"/>
            <a:stretch/>
          </p:blipFill>
          <p:spPr bwMode="auto">
            <a:xfrm>
              <a:off x="3734296" y="1945436"/>
              <a:ext cx="548353" cy="316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18" descr="Hopsan NG">
              <a:extLst>
                <a:ext uri="{FF2B5EF4-FFF2-40B4-BE49-F238E27FC236}">
                  <a16:creationId xmlns:a16="http://schemas.microsoft.com/office/drawing/2014/main" id="{291D69D3-556B-BDBF-E318-C9E7A85D7A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1956" y="2832623"/>
              <a:ext cx="1054283" cy="178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0_" descr="CarSim - Design, develop, test and plan vehicle programs">
              <a:extLst>
                <a:ext uri="{FF2B5EF4-FFF2-40B4-BE49-F238E27FC236}">
                  <a16:creationId xmlns:a16="http://schemas.microsoft.com/office/drawing/2014/main" id="{55D76EDE-9F2D-E814-D802-0E6B684505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2" t="21354" r="77918" b="68820"/>
            <a:stretch/>
          </p:blipFill>
          <p:spPr bwMode="auto">
            <a:xfrm>
              <a:off x="5314568" y="2822747"/>
              <a:ext cx="772484" cy="139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30" descr="http://www.scilab.org/var/ezflow_site/storage/images/design/scilab/733-3-eng-US/Scilab.png">
              <a:extLst>
                <a:ext uri="{FF2B5EF4-FFF2-40B4-BE49-F238E27FC236}">
                  <a16:creationId xmlns:a16="http://schemas.microsoft.com/office/drawing/2014/main" id="{5C6D866F-8D7A-749B-1D90-A93D724802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1056" y="1735606"/>
              <a:ext cx="433558" cy="216778"/>
            </a:xfrm>
            <a:prstGeom prst="rect">
              <a:avLst/>
            </a:prstGeom>
            <a:solidFill>
              <a:srgbClr val="06315F"/>
            </a:solidFill>
          </p:spPr>
        </p:pic>
        <p:pic>
          <p:nvPicPr>
            <p:cNvPr id="54" name="Picture 26_" descr="http://www.ricardo.com/Global/IA/Software-Powertrain-Engineering/Logos/VALDYN_75.jpg">
              <a:extLst>
                <a:ext uri="{FF2B5EF4-FFF2-40B4-BE49-F238E27FC236}">
                  <a16:creationId xmlns:a16="http://schemas.microsoft.com/office/drawing/2014/main" id="{3AA69E00-77EE-A277-8A29-5931FDC2D4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2437" y="1930317"/>
              <a:ext cx="348340" cy="348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8" descr="http://www.ricardo.com/Global/IA/Software-Powertrain-Engineering/Logos/WAVE_RT_75.jpg">
              <a:extLst>
                <a:ext uri="{FF2B5EF4-FFF2-40B4-BE49-F238E27FC236}">
                  <a16:creationId xmlns:a16="http://schemas.microsoft.com/office/drawing/2014/main" id="{52819AAC-37D0-F992-C641-7E4E91CF42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2749" y="2202033"/>
              <a:ext cx="338516" cy="338516"/>
            </a:xfrm>
            <a:prstGeom prst="rect">
              <a:avLst/>
            </a:prstGeom>
            <a:solidFill>
              <a:srgbClr val="000000"/>
            </a:solidFill>
          </p:spPr>
        </p:pic>
        <p:pic>
          <p:nvPicPr>
            <p:cNvPr id="56" name="Picture 30_" descr="http://www.xflowcfd.com/images/base/xflowcfd.png">
              <a:extLst>
                <a:ext uri="{FF2B5EF4-FFF2-40B4-BE49-F238E27FC236}">
                  <a16:creationId xmlns:a16="http://schemas.microsoft.com/office/drawing/2014/main" id="{4894D13E-E666-9EDA-959A-3F7B55FE45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5746" y="1982340"/>
              <a:ext cx="541642" cy="162493"/>
            </a:xfrm>
            <a:prstGeom prst="rect">
              <a:avLst/>
            </a:prstGeom>
            <a:solidFill>
              <a:srgbClr val="000000"/>
            </a:solidFill>
          </p:spPr>
        </p:pic>
        <p:pic>
          <p:nvPicPr>
            <p:cNvPr id="57" name="Picture 73">
              <a:extLst>
                <a:ext uri="{FF2B5EF4-FFF2-40B4-BE49-F238E27FC236}">
                  <a16:creationId xmlns:a16="http://schemas.microsoft.com/office/drawing/2014/main" id="{34104A08-CA5D-3E2F-DF9E-C3B58A0AE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5470" y="3205851"/>
              <a:ext cx="433070" cy="433070"/>
            </a:xfrm>
            <a:prstGeom prst="rect">
              <a:avLst/>
            </a:prstGeom>
          </p:spPr>
        </p:pic>
        <p:pic>
          <p:nvPicPr>
            <p:cNvPr id="58" name="Picture 100_">
              <a:extLst>
                <a:ext uri="{FF2B5EF4-FFF2-40B4-BE49-F238E27FC236}">
                  <a16:creationId xmlns:a16="http://schemas.microsoft.com/office/drawing/2014/main" id="{99ACC993-3BAC-8673-95E2-535756A7A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9498" y="3225557"/>
              <a:ext cx="433070" cy="433070"/>
            </a:xfrm>
            <a:prstGeom prst="rect">
              <a:avLst/>
            </a:prstGeom>
          </p:spPr>
        </p:pic>
        <p:pic>
          <p:nvPicPr>
            <p:cNvPr id="59" name="Picture 75">
              <a:extLst>
                <a:ext uri="{FF2B5EF4-FFF2-40B4-BE49-F238E27FC236}">
                  <a16:creationId xmlns:a16="http://schemas.microsoft.com/office/drawing/2014/main" id="{716D9E20-3C7B-D7FD-5610-1B0CD7E07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5717" y="1636604"/>
              <a:ext cx="402547" cy="402547"/>
            </a:xfrm>
            <a:prstGeom prst="rect">
              <a:avLst/>
            </a:prstGeom>
          </p:spPr>
        </p:pic>
        <p:pic>
          <p:nvPicPr>
            <p:cNvPr id="60" name="Picture 76">
              <a:extLst>
                <a:ext uri="{FF2B5EF4-FFF2-40B4-BE49-F238E27FC236}">
                  <a16:creationId xmlns:a16="http://schemas.microsoft.com/office/drawing/2014/main" id="{C5394858-8E2F-25F2-F4E6-BFEC93BED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7153" y="3193441"/>
              <a:ext cx="433070" cy="433070"/>
            </a:xfrm>
            <a:prstGeom prst="rect">
              <a:avLst/>
            </a:prstGeom>
          </p:spPr>
        </p:pic>
      </p:grpSp>
      <p:grpSp>
        <p:nvGrpSpPr>
          <p:cNvPr id="61" name="Group 77">
            <a:extLst>
              <a:ext uri="{FF2B5EF4-FFF2-40B4-BE49-F238E27FC236}">
                <a16:creationId xmlns:a16="http://schemas.microsoft.com/office/drawing/2014/main" id="{E3C5D282-6BC8-7F66-1387-0359FC63F6D4}"/>
              </a:ext>
            </a:extLst>
          </p:cNvPr>
          <p:cNvGrpSpPr/>
          <p:nvPr/>
        </p:nvGrpSpPr>
        <p:grpSpPr>
          <a:xfrm>
            <a:off x="5224906" y="4236179"/>
            <a:ext cx="5925528" cy="1334742"/>
            <a:chOff x="233872" y="1632288"/>
            <a:chExt cx="10497650" cy="2364625"/>
          </a:xfrm>
        </p:grpSpPr>
        <p:pic>
          <p:nvPicPr>
            <p:cNvPr id="62" name="Picture 6____">
              <a:extLst>
                <a:ext uri="{FF2B5EF4-FFF2-40B4-BE49-F238E27FC236}">
                  <a16:creationId xmlns:a16="http://schemas.microsoft.com/office/drawing/2014/main" id="{C1CFB88A-B32C-F839-8A7F-9F70419F7B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956996" y="1959703"/>
              <a:ext cx="788711" cy="4811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3" name="Picture 22">
              <a:extLst>
                <a:ext uri="{FF2B5EF4-FFF2-40B4-BE49-F238E27FC236}">
                  <a16:creationId xmlns:a16="http://schemas.microsoft.com/office/drawing/2014/main" id="{7DA559AF-B64E-02FC-0687-89265A6C09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 l="6615" t="13998" r="57678" b="66970"/>
            <a:stretch>
              <a:fillRect/>
            </a:stretch>
          </p:blipFill>
          <p:spPr bwMode="auto">
            <a:xfrm>
              <a:off x="9371538" y="1997907"/>
              <a:ext cx="1085583" cy="214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4" name="Picture 24">
              <a:extLst>
                <a:ext uri="{FF2B5EF4-FFF2-40B4-BE49-F238E27FC236}">
                  <a16:creationId xmlns:a16="http://schemas.microsoft.com/office/drawing/2014/main" id="{E9BEFBE7-73FE-00E1-55B4-C573366DB8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 r="42151"/>
            <a:stretch>
              <a:fillRect/>
            </a:stretch>
          </p:blipFill>
          <p:spPr bwMode="auto">
            <a:xfrm>
              <a:off x="7866538" y="1678060"/>
              <a:ext cx="1157585" cy="267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" name="Picture 26">
              <a:extLst>
                <a:ext uri="{FF2B5EF4-FFF2-40B4-BE49-F238E27FC236}">
                  <a16:creationId xmlns:a16="http://schemas.microsoft.com/office/drawing/2014/main" id="{060F2914-8EF0-B1F8-6945-F26EA2140C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159729" y="1680420"/>
              <a:ext cx="468531" cy="3953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" name="Picture 19">
              <a:extLst>
                <a:ext uri="{FF2B5EF4-FFF2-40B4-BE49-F238E27FC236}">
                  <a16:creationId xmlns:a16="http://schemas.microsoft.com/office/drawing/2014/main" id="{EA8D54C1-66E5-1A4E-7A0E-0E6ACFF47A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 t="30095" b="35275"/>
            <a:stretch>
              <a:fillRect/>
            </a:stretch>
          </p:blipFill>
          <p:spPr bwMode="auto">
            <a:xfrm>
              <a:off x="3984541" y="1634481"/>
              <a:ext cx="870852" cy="301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" name="Picture 17">
              <a:extLst>
                <a:ext uri="{FF2B5EF4-FFF2-40B4-BE49-F238E27FC236}">
                  <a16:creationId xmlns:a16="http://schemas.microsoft.com/office/drawing/2014/main" id="{614F2D84-FB5A-A485-4E80-21D80F6037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929415" y="1657460"/>
              <a:ext cx="635095" cy="3092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" name="Picture 3">
              <a:extLst>
                <a:ext uri="{FF2B5EF4-FFF2-40B4-BE49-F238E27FC236}">
                  <a16:creationId xmlns:a16="http://schemas.microsoft.com/office/drawing/2014/main" id="{A687A84D-97D9-3B68-0BE6-C338C45DEB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53675" y="1676309"/>
              <a:ext cx="619180" cy="4679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" name="Picture 1">
              <a:extLst>
                <a:ext uri="{FF2B5EF4-FFF2-40B4-BE49-F238E27FC236}">
                  <a16:creationId xmlns:a16="http://schemas.microsoft.com/office/drawing/2014/main" id="{ADDACFEE-CDBC-42AC-00BA-0D087B8793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0" cstate="print"/>
            <a:srcRect/>
            <a:stretch>
              <a:fillRect/>
            </a:stretch>
          </p:blipFill>
          <p:spPr bwMode="auto">
            <a:xfrm>
              <a:off x="8175769" y="3214923"/>
              <a:ext cx="2116498" cy="2213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" name="Picture 2_">
              <a:extLst>
                <a:ext uri="{FF2B5EF4-FFF2-40B4-BE49-F238E27FC236}">
                  <a16:creationId xmlns:a16="http://schemas.microsoft.com/office/drawing/2014/main" id="{13F6E95A-D60A-FA0C-3F90-2C8D85E416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1" cstate="print"/>
            <a:srcRect t="78350" r="47600"/>
            <a:stretch>
              <a:fillRect/>
            </a:stretch>
          </p:blipFill>
          <p:spPr bwMode="auto">
            <a:xfrm>
              <a:off x="5018190" y="2127405"/>
              <a:ext cx="1071175" cy="22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1" name="Picture 16">
              <a:extLst>
                <a:ext uri="{FF2B5EF4-FFF2-40B4-BE49-F238E27FC236}">
                  <a16:creationId xmlns:a16="http://schemas.microsoft.com/office/drawing/2014/main" id="{96F13DBE-4F3F-9A39-93B2-3BA0FED853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2" cstate="print"/>
            <a:srcRect/>
            <a:stretch>
              <a:fillRect/>
            </a:stretch>
          </p:blipFill>
          <p:spPr bwMode="auto">
            <a:xfrm>
              <a:off x="3219969" y="3519027"/>
              <a:ext cx="806805" cy="1685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2" name="Picture 3_">
              <a:extLst>
                <a:ext uri="{FF2B5EF4-FFF2-40B4-BE49-F238E27FC236}">
                  <a16:creationId xmlns:a16="http://schemas.microsoft.com/office/drawing/2014/main" id="{166836E7-F70A-3749-C223-62FFDDBA7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3" cstate="print"/>
            <a:srcRect/>
            <a:stretch>
              <a:fillRect/>
            </a:stretch>
          </p:blipFill>
          <p:spPr bwMode="auto">
            <a:xfrm>
              <a:off x="1347368" y="3140729"/>
              <a:ext cx="937297" cy="2130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3" name="Textfeld 29">
              <a:extLst>
                <a:ext uri="{FF2B5EF4-FFF2-40B4-BE49-F238E27FC236}">
                  <a16:creationId xmlns:a16="http://schemas.microsoft.com/office/drawing/2014/main" id="{769140DC-7256-4534-9AB2-9B4489F799CF}"/>
                </a:ext>
              </a:extLst>
            </p:cNvPr>
            <p:cNvSpPr txBox="1">
              <a:spLocks/>
            </p:cNvSpPr>
            <p:nvPr/>
          </p:nvSpPr>
          <p:spPr>
            <a:xfrm>
              <a:off x="1628601" y="3279444"/>
              <a:ext cx="524503" cy="255583"/>
            </a:xfrm>
            <a:prstGeom prst="rect">
              <a:avLst/>
            </a:prstGeom>
            <a:solidFill>
              <a:srgbClr val="000000">
                <a:alpha val="0"/>
              </a:srgbClr>
            </a:solidFill>
          </p:spPr>
          <p:txBody>
            <a:bodyPr wrap="none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 pitchFamily="34" charset="0"/>
                  <a:ea typeface="+mn-ea"/>
                  <a:cs typeface="+mn-cs"/>
                </a:rPr>
                <a:t>Silver</a:t>
              </a:r>
            </a:p>
          </p:txBody>
        </p:sp>
        <p:pic>
          <p:nvPicPr>
            <p:cNvPr id="74" name="Picture 4">
              <a:extLst>
                <a:ext uri="{FF2B5EF4-FFF2-40B4-BE49-F238E27FC236}">
                  <a16:creationId xmlns:a16="http://schemas.microsoft.com/office/drawing/2014/main" id="{6DC02274-C0C8-130B-85EB-44031EA06C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4" cstate="print"/>
            <a:srcRect/>
            <a:stretch>
              <a:fillRect/>
            </a:stretch>
          </p:blipFill>
          <p:spPr bwMode="auto">
            <a:xfrm>
              <a:off x="2011832" y="2932437"/>
              <a:ext cx="920306" cy="2359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5" name="Picture 5">
              <a:extLst>
                <a:ext uri="{FF2B5EF4-FFF2-40B4-BE49-F238E27FC236}">
                  <a16:creationId xmlns:a16="http://schemas.microsoft.com/office/drawing/2014/main" id="{F2C6EE15-AEE5-92B1-940B-8CE3228FA4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513949" y="1980595"/>
              <a:ext cx="906311" cy="3432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6" name="Picture 6_">
              <a:extLst>
                <a:ext uri="{FF2B5EF4-FFF2-40B4-BE49-F238E27FC236}">
                  <a16:creationId xmlns:a16="http://schemas.microsoft.com/office/drawing/2014/main" id="{9A8BD53E-F908-9F46-71EC-DA1A912FD1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5" cstate="print"/>
            <a:srcRect l="32184" t="8333" r="31034" b="39815"/>
            <a:stretch>
              <a:fillRect/>
            </a:stretch>
          </p:blipFill>
          <p:spPr bwMode="auto">
            <a:xfrm>
              <a:off x="4630744" y="2843818"/>
              <a:ext cx="602552" cy="4686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7" name="Picture 1_">
              <a:extLst>
                <a:ext uri="{FF2B5EF4-FFF2-40B4-BE49-F238E27FC236}">
                  <a16:creationId xmlns:a16="http://schemas.microsoft.com/office/drawing/2014/main" id="{2063540A-8F32-C9C8-7D52-9D3F3BCF80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6" cstate="print"/>
            <a:srcRect l="25200" t="65936" r="25950" b="25464"/>
            <a:stretch>
              <a:fillRect/>
            </a:stretch>
          </p:blipFill>
          <p:spPr bwMode="auto">
            <a:xfrm>
              <a:off x="3072020" y="3087197"/>
              <a:ext cx="1272104" cy="1060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8" name="Picture 23">
              <a:extLst>
                <a:ext uri="{FF2B5EF4-FFF2-40B4-BE49-F238E27FC236}">
                  <a16:creationId xmlns:a16="http://schemas.microsoft.com/office/drawing/2014/main" id="{658FF3FD-858C-4B90-76EB-D093791093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983855" y="2448152"/>
              <a:ext cx="1155960" cy="1908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9" name="Picture 9">
              <a:extLst>
                <a:ext uri="{FF2B5EF4-FFF2-40B4-BE49-F238E27FC236}">
                  <a16:creationId xmlns:a16="http://schemas.microsoft.com/office/drawing/2014/main" id="{8AAD110F-4B31-197C-1BC8-510EA753AC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2929749" y="2755930"/>
              <a:ext cx="1108144" cy="975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0" name="Picture 100">
              <a:extLst>
                <a:ext uri="{FF2B5EF4-FFF2-40B4-BE49-F238E27FC236}">
                  <a16:creationId xmlns:a16="http://schemas.microsoft.com/office/drawing/2014/main" id="{3F410021-8DD0-3746-2A50-11D76F9928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/>
            <a:srcRect l="7000" b="20799"/>
            <a:stretch>
              <a:fillRect/>
            </a:stretch>
          </p:blipFill>
          <p:spPr bwMode="auto">
            <a:xfrm>
              <a:off x="6981167" y="2336956"/>
              <a:ext cx="507789" cy="4204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1" name="Picture 11_">
              <a:extLst>
                <a:ext uri="{FF2B5EF4-FFF2-40B4-BE49-F238E27FC236}">
                  <a16:creationId xmlns:a16="http://schemas.microsoft.com/office/drawing/2014/main" id="{82411292-A7AA-4D7A-94B8-1FB9F09C83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7" cstate="print"/>
            <a:srcRect r="42278" b="-8156"/>
            <a:stretch>
              <a:fillRect/>
            </a:stretch>
          </p:blipFill>
          <p:spPr bwMode="auto">
            <a:xfrm>
              <a:off x="7779186" y="2207270"/>
              <a:ext cx="1005457" cy="2008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" name="Picture 12">
              <a:extLst>
                <a:ext uri="{FF2B5EF4-FFF2-40B4-BE49-F238E27FC236}">
                  <a16:creationId xmlns:a16="http://schemas.microsoft.com/office/drawing/2014/main" id="{E5E97C8A-B3E8-920B-1914-F21F91F4AD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/>
            <a:srcRect t="22805" r="42967" b="44561"/>
            <a:stretch>
              <a:fillRect/>
            </a:stretch>
          </p:blipFill>
          <p:spPr bwMode="auto">
            <a:xfrm>
              <a:off x="9149439" y="2234938"/>
              <a:ext cx="1272038" cy="2352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3" name="Picture 13">
              <a:extLst>
                <a:ext uri="{FF2B5EF4-FFF2-40B4-BE49-F238E27FC236}">
                  <a16:creationId xmlns:a16="http://schemas.microsoft.com/office/drawing/2014/main" id="{3A4C2049-77A0-D1D2-C9FE-508585AF75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8" cstate="print"/>
            <a:srcRect r="25904" b="87612"/>
            <a:stretch>
              <a:fillRect/>
            </a:stretch>
          </p:blipFill>
          <p:spPr bwMode="auto">
            <a:xfrm>
              <a:off x="4576482" y="3519894"/>
              <a:ext cx="1405891" cy="1882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4" name="Picture 15">
              <a:extLst>
                <a:ext uri="{FF2B5EF4-FFF2-40B4-BE49-F238E27FC236}">
                  <a16:creationId xmlns:a16="http://schemas.microsoft.com/office/drawing/2014/main" id="{9DB727AE-42AA-8CCE-C5E7-C6F7BAD0AE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1486343" y="2062612"/>
              <a:ext cx="1004246" cy="1969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5" name="Picture 16_">
              <a:extLst>
                <a:ext uri="{FF2B5EF4-FFF2-40B4-BE49-F238E27FC236}">
                  <a16:creationId xmlns:a16="http://schemas.microsoft.com/office/drawing/2014/main" id="{78A4B1A7-5D11-648A-A3AC-91CF271FE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9" cstate="print"/>
            <a:srcRect/>
            <a:stretch>
              <a:fillRect/>
            </a:stretch>
          </p:blipFill>
          <p:spPr bwMode="auto">
            <a:xfrm>
              <a:off x="2508684" y="3527181"/>
              <a:ext cx="267798" cy="267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" name="Picture 17_">
              <a:extLst>
                <a:ext uri="{FF2B5EF4-FFF2-40B4-BE49-F238E27FC236}">
                  <a16:creationId xmlns:a16="http://schemas.microsoft.com/office/drawing/2014/main" id="{43DC9AF1-22E0-19B7-6589-5FADBB8646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275178" y="3045346"/>
              <a:ext cx="600635" cy="2249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" name="Picture 17__">
              <a:extLst>
                <a:ext uri="{FF2B5EF4-FFF2-40B4-BE49-F238E27FC236}">
                  <a16:creationId xmlns:a16="http://schemas.microsoft.com/office/drawing/2014/main" id="{148251EE-0986-600E-F608-0075C3E8D0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1332580" y="3505666"/>
              <a:ext cx="467161" cy="1749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8" name="Picture 1__">
              <a:extLst>
                <a:ext uri="{FF2B5EF4-FFF2-40B4-BE49-F238E27FC236}">
                  <a16:creationId xmlns:a16="http://schemas.microsoft.com/office/drawing/2014/main" id="{090137E1-ABBE-3E51-7E6E-86FB1A78A2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0" cstate="print"/>
            <a:srcRect/>
            <a:stretch>
              <a:fillRect/>
            </a:stretch>
          </p:blipFill>
          <p:spPr bwMode="auto">
            <a:xfrm>
              <a:off x="1380189" y="3666058"/>
              <a:ext cx="421172" cy="1210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9" name="Picture 2">
              <a:extLst>
                <a:ext uri="{FF2B5EF4-FFF2-40B4-BE49-F238E27FC236}">
                  <a16:creationId xmlns:a16="http://schemas.microsoft.com/office/drawing/2014/main" id="{AFD447AB-4A76-6B65-67E9-5AF3589989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542226" y="1695858"/>
              <a:ext cx="1004246" cy="182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0" name="Picture 3__">
              <a:extLst>
                <a:ext uri="{FF2B5EF4-FFF2-40B4-BE49-F238E27FC236}">
                  <a16:creationId xmlns:a16="http://schemas.microsoft.com/office/drawing/2014/main" id="{A447032A-7F3D-AD54-1AD6-10C6A8170D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/>
            <a:srcRect/>
            <a:stretch>
              <a:fillRect/>
            </a:stretch>
          </p:blipFill>
          <p:spPr bwMode="auto">
            <a:xfrm>
              <a:off x="1575874" y="1632288"/>
              <a:ext cx="740534" cy="209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1" name="Picture 4_">
              <a:extLst>
                <a:ext uri="{FF2B5EF4-FFF2-40B4-BE49-F238E27FC236}">
                  <a16:creationId xmlns:a16="http://schemas.microsoft.com/office/drawing/2014/main" id="{1AC4234A-7911-FA51-4366-56C951D87B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1" cstate="print"/>
            <a:srcRect/>
            <a:stretch>
              <a:fillRect/>
            </a:stretch>
          </p:blipFill>
          <p:spPr bwMode="auto">
            <a:xfrm>
              <a:off x="6778667" y="2950040"/>
              <a:ext cx="416548" cy="304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" name="Picture 5_">
              <a:extLst>
                <a:ext uri="{FF2B5EF4-FFF2-40B4-BE49-F238E27FC236}">
                  <a16:creationId xmlns:a16="http://schemas.microsoft.com/office/drawing/2014/main" id="{16BD7D47-EA00-507E-EA59-5A3E659D45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2" cstate="print"/>
            <a:srcRect/>
            <a:stretch>
              <a:fillRect/>
            </a:stretch>
          </p:blipFill>
          <p:spPr bwMode="auto">
            <a:xfrm>
              <a:off x="9259235" y="1724678"/>
              <a:ext cx="1150506" cy="1534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3" name="Picture 6__">
              <a:extLst>
                <a:ext uri="{FF2B5EF4-FFF2-40B4-BE49-F238E27FC236}">
                  <a16:creationId xmlns:a16="http://schemas.microsoft.com/office/drawing/2014/main" id="{9CA76E31-127D-C31D-39CA-E1E9F3A805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3" cstate="print"/>
            <a:srcRect/>
            <a:stretch>
              <a:fillRect/>
            </a:stretch>
          </p:blipFill>
          <p:spPr bwMode="auto">
            <a:xfrm>
              <a:off x="4795112" y="2647231"/>
              <a:ext cx="407455" cy="1175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4" name="Rechteck 53">
              <a:extLst>
                <a:ext uri="{FF2B5EF4-FFF2-40B4-BE49-F238E27FC236}">
                  <a16:creationId xmlns:a16="http://schemas.microsoft.com/office/drawing/2014/main" id="{40F9A485-CCC5-1E29-1203-ACBC741FCB0F}"/>
                </a:ext>
              </a:extLst>
            </p:cNvPr>
            <p:cNvSpPr>
              <a:spLocks/>
            </p:cNvSpPr>
            <p:nvPr/>
          </p:nvSpPr>
          <p:spPr>
            <a:xfrm>
              <a:off x="5137688" y="2598532"/>
              <a:ext cx="591829" cy="210955"/>
            </a:xfrm>
            <a:prstGeom prst="rect">
              <a:avLst/>
            </a:prstGeom>
            <a:solidFill>
              <a:srgbClr val="000000">
                <a:alpha val="0"/>
              </a:srgbClr>
            </a:solidFill>
          </p:spPr>
          <p:txBody>
            <a:bodyPr wrap="none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 pitchFamily="34" charset="0"/>
                  <a:ea typeface="+mn-ea"/>
                  <a:cs typeface="+mn-cs"/>
                </a:rPr>
                <a:t>ModelFit</a:t>
              </a:r>
              <a:endParaRPr kumimoji="0" lang="en-US" sz="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 pitchFamily="34" charset="0"/>
                <a:ea typeface="+mn-ea"/>
                <a:cs typeface="+mn-cs"/>
              </a:endParaRPr>
            </a:p>
          </p:txBody>
        </p:sp>
        <p:pic>
          <p:nvPicPr>
            <p:cNvPr id="95" name="Picture 2__">
              <a:extLst>
                <a:ext uri="{FF2B5EF4-FFF2-40B4-BE49-F238E27FC236}">
                  <a16:creationId xmlns:a16="http://schemas.microsoft.com/office/drawing/2014/main" id="{F3E74A12-B777-B6BB-11F6-8CB7653A24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print"/>
            <a:srcRect/>
            <a:stretch>
              <a:fillRect/>
            </a:stretch>
          </p:blipFill>
          <p:spPr bwMode="auto">
            <a:xfrm>
              <a:off x="5462499" y="2443082"/>
              <a:ext cx="1160621" cy="1785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6" name="Picture 8_">
              <a:extLst>
                <a:ext uri="{FF2B5EF4-FFF2-40B4-BE49-F238E27FC236}">
                  <a16:creationId xmlns:a16="http://schemas.microsoft.com/office/drawing/2014/main" id="{CA8B23A2-7314-7499-8BA3-80DF1C4613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4" cstate="print"/>
            <a:srcRect/>
            <a:stretch>
              <a:fillRect/>
            </a:stretch>
          </p:blipFill>
          <p:spPr bwMode="auto">
            <a:xfrm>
              <a:off x="3724466" y="2078941"/>
              <a:ext cx="661457" cy="2978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7" name="Textfeld 57">
              <a:extLst>
                <a:ext uri="{FF2B5EF4-FFF2-40B4-BE49-F238E27FC236}">
                  <a16:creationId xmlns:a16="http://schemas.microsoft.com/office/drawing/2014/main" id="{CA347847-785C-4736-1542-F022EFBB760B}"/>
                </a:ext>
              </a:extLst>
            </p:cNvPr>
            <p:cNvSpPr txBox="1">
              <a:spLocks/>
            </p:cNvSpPr>
            <p:nvPr/>
          </p:nvSpPr>
          <p:spPr>
            <a:xfrm>
              <a:off x="233872" y="3189307"/>
              <a:ext cx="684803" cy="255583"/>
            </a:xfrm>
            <a:prstGeom prst="rect">
              <a:avLst/>
            </a:prstGeom>
            <a:solidFill>
              <a:srgbClr val="000000">
                <a:alpha val="0"/>
              </a:srgbClr>
            </a:solidFill>
          </p:spPr>
          <p:txBody>
            <a:bodyPr wrap="none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 pitchFamily="34" charset="0"/>
                  <a:ea typeface="+mn-ea"/>
                  <a:cs typeface="+mn-cs"/>
                </a:rPr>
                <a:t>COSYM</a:t>
              </a:r>
            </a:p>
          </p:txBody>
        </p:sp>
        <p:sp>
          <p:nvSpPr>
            <p:cNvPr id="98" name="Textfeld 58">
              <a:extLst>
                <a:ext uri="{FF2B5EF4-FFF2-40B4-BE49-F238E27FC236}">
                  <a16:creationId xmlns:a16="http://schemas.microsoft.com/office/drawing/2014/main" id="{8FB2830A-61FD-F185-7F32-0D79059CFB75}"/>
                </a:ext>
              </a:extLst>
            </p:cNvPr>
            <p:cNvSpPr txBox="1">
              <a:spLocks/>
            </p:cNvSpPr>
            <p:nvPr/>
          </p:nvSpPr>
          <p:spPr>
            <a:xfrm>
              <a:off x="4486696" y="3256674"/>
              <a:ext cx="784189" cy="255583"/>
            </a:xfrm>
            <a:prstGeom prst="rect">
              <a:avLst/>
            </a:prstGeom>
            <a:solidFill>
              <a:srgbClr val="000000">
                <a:alpha val="0"/>
              </a:srgbClr>
            </a:solidFill>
          </p:spPr>
          <p:txBody>
            <a:bodyPr wrap="none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 pitchFamily="34" charset="0"/>
                  <a:ea typeface="+mn-ea"/>
                  <a:cs typeface="+mn-cs"/>
                </a:rPr>
                <a:t>TLK TISC</a:t>
              </a:r>
            </a:p>
          </p:txBody>
        </p:sp>
        <p:sp>
          <p:nvSpPr>
            <p:cNvPr id="99" name="Rechteck 60">
              <a:extLst>
                <a:ext uri="{FF2B5EF4-FFF2-40B4-BE49-F238E27FC236}">
                  <a16:creationId xmlns:a16="http://schemas.microsoft.com/office/drawing/2014/main" id="{7C7DE967-3A8F-1380-44B7-63331CD65C11}"/>
                </a:ext>
              </a:extLst>
            </p:cNvPr>
            <p:cNvSpPr>
              <a:spLocks/>
            </p:cNvSpPr>
            <p:nvPr/>
          </p:nvSpPr>
          <p:spPr>
            <a:xfrm>
              <a:off x="7472916" y="3287588"/>
              <a:ext cx="681597" cy="210955"/>
            </a:xfrm>
            <a:prstGeom prst="rect">
              <a:avLst/>
            </a:prstGeom>
            <a:solidFill>
              <a:srgbClr val="000000">
                <a:alpha val="0"/>
              </a:srgbClr>
            </a:solidFill>
          </p:spPr>
          <p:txBody>
            <a:bodyPr wrap="none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 pitchFamily="34" charset="0"/>
                  <a:ea typeface="+mn-ea"/>
                  <a:cs typeface="+mn-cs"/>
                </a:rPr>
                <a:t>CarMaker</a:t>
              </a:r>
              <a:r>
                <a:rPr kumimoji="0" lang="en-US" sz="1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 pitchFamily="34" charset="0"/>
                  <a:ea typeface="+mn-ea"/>
                  <a:cs typeface="+mn-cs"/>
                </a:rPr>
                <a:t>®</a:t>
              </a:r>
            </a:p>
          </p:txBody>
        </p:sp>
        <p:pic>
          <p:nvPicPr>
            <p:cNvPr id="100" name="Picture 2___">
              <a:extLst>
                <a:ext uri="{FF2B5EF4-FFF2-40B4-BE49-F238E27FC236}">
                  <a16:creationId xmlns:a16="http://schemas.microsoft.com/office/drawing/2014/main" id="{EB920798-62BA-F304-4459-8EA90FB122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5" cstate="print"/>
            <a:srcRect/>
            <a:stretch>
              <a:fillRect/>
            </a:stretch>
          </p:blipFill>
          <p:spPr bwMode="auto">
            <a:xfrm>
              <a:off x="7617351" y="2947082"/>
              <a:ext cx="302165" cy="358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1" name="Picture 6___" descr="SystemC AMS Day">
              <a:extLst>
                <a:ext uri="{FF2B5EF4-FFF2-40B4-BE49-F238E27FC236}">
                  <a16:creationId xmlns:a16="http://schemas.microsoft.com/office/drawing/2014/main" id="{E36BD611-7119-B2E5-3647-4CD8817E67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 cstate="print"/>
            <a:srcRect/>
            <a:stretch>
              <a:fillRect/>
            </a:stretch>
          </p:blipFill>
          <p:spPr bwMode="auto">
            <a:xfrm>
              <a:off x="7086557" y="3508238"/>
              <a:ext cx="694248" cy="270367"/>
            </a:xfrm>
            <a:prstGeom prst="rect">
              <a:avLst/>
            </a:prstGeom>
            <a:noFill/>
          </p:spPr>
        </p:pic>
        <p:pic>
          <p:nvPicPr>
            <p:cNvPr id="102" name="Picture 8__" descr="http://www.padtinc.com/images/Ansys-logo.png">
              <a:extLst>
                <a:ext uri="{FF2B5EF4-FFF2-40B4-BE49-F238E27FC236}">
                  <a16:creationId xmlns:a16="http://schemas.microsoft.com/office/drawing/2014/main" id="{EF97E12E-E5DB-7C7D-C568-2C68741D32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 cstate="print"/>
            <a:srcRect/>
            <a:stretch>
              <a:fillRect/>
            </a:stretch>
          </p:blipFill>
          <p:spPr bwMode="auto">
            <a:xfrm>
              <a:off x="3412879" y="1656300"/>
              <a:ext cx="533776" cy="199686"/>
            </a:xfrm>
            <a:prstGeom prst="rect">
              <a:avLst/>
            </a:prstGeom>
            <a:noFill/>
          </p:spPr>
        </p:pic>
        <p:sp>
          <p:nvSpPr>
            <p:cNvPr id="103" name="Textfeld 75">
              <a:extLst>
                <a:ext uri="{FF2B5EF4-FFF2-40B4-BE49-F238E27FC236}">
                  <a16:creationId xmlns:a16="http://schemas.microsoft.com/office/drawing/2014/main" id="{2F5873B9-DB00-DEE7-5994-E93F6B420E86}"/>
                </a:ext>
              </a:extLst>
            </p:cNvPr>
            <p:cNvSpPr txBox="1">
              <a:spLocks/>
            </p:cNvSpPr>
            <p:nvPr/>
          </p:nvSpPr>
          <p:spPr>
            <a:xfrm>
              <a:off x="3312141" y="1768017"/>
              <a:ext cx="766557" cy="255583"/>
            </a:xfrm>
            <a:prstGeom prst="rect">
              <a:avLst/>
            </a:prstGeom>
            <a:solidFill>
              <a:srgbClr val="000000">
                <a:alpha val="0"/>
              </a:srgbClr>
            </a:solidFill>
          </p:spPr>
          <p:txBody>
            <a:bodyPr wrap="none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 pitchFamily="34" charset="0"/>
                  <a:ea typeface="+mn-ea"/>
                  <a:cs typeface="+mn-cs"/>
                </a:rPr>
                <a:t>Simplorer</a:t>
              </a:r>
              <a:endParaRPr kumimoji="0" lang="en-US" sz="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 pitchFamily="34" charset="0"/>
                <a:ea typeface="+mn-ea"/>
                <a:cs typeface="+mn-cs"/>
              </a:endParaRPr>
            </a:p>
          </p:txBody>
        </p:sp>
        <p:pic>
          <p:nvPicPr>
            <p:cNvPr id="104" name="Picture 12__" descr="AST">
              <a:extLst>
                <a:ext uri="{FF2B5EF4-FFF2-40B4-BE49-F238E27FC236}">
                  <a16:creationId xmlns:a16="http://schemas.microsoft.com/office/drawing/2014/main" id="{2FCAB8C2-AD20-C5B6-0431-9A8CB1D0D5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6" cstate="print"/>
            <a:srcRect/>
            <a:stretch>
              <a:fillRect/>
            </a:stretch>
          </p:blipFill>
          <p:spPr bwMode="auto">
            <a:xfrm>
              <a:off x="6153729" y="1945034"/>
              <a:ext cx="199784" cy="195393"/>
            </a:xfrm>
            <a:prstGeom prst="rect">
              <a:avLst/>
            </a:prstGeom>
            <a:noFill/>
          </p:spPr>
        </p:pic>
        <p:pic>
          <p:nvPicPr>
            <p:cNvPr id="105" name="Picture 16__">
              <a:extLst>
                <a:ext uri="{FF2B5EF4-FFF2-40B4-BE49-F238E27FC236}">
                  <a16:creationId xmlns:a16="http://schemas.microsoft.com/office/drawing/2014/main" id="{39C137E6-0F35-B05C-B2A4-AB59A15042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2" cstate="print"/>
            <a:srcRect/>
            <a:stretch>
              <a:fillRect/>
            </a:stretch>
          </p:blipFill>
          <p:spPr bwMode="auto">
            <a:xfrm>
              <a:off x="8781976" y="2876621"/>
              <a:ext cx="641009" cy="133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6" name="Textfeld 80">
              <a:extLst>
                <a:ext uri="{FF2B5EF4-FFF2-40B4-BE49-F238E27FC236}">
                  <a16:creationId xmlns:a16="http://schemas.microsoft.com/office/drawing/2014/main" id="{03CB8D84-3D4E-EC1C-3FFD-16061651328B}"/>
                </a:ext>
              </a:extLst>
            </p:cNvPr>
            <p:cNvSpPr txBox="1">
              <a:spLocks/>
            </p:cNvSpPr>
            <p:nvPr/>
          </p:nvSpPr>
          <p:spPr>
            <a:xfrm>
              <a:off x="8803120" y="3033745"/>
              <a:ext cx="564578" cy="255583"/>
            </a:xfrm>
            <a:prstGeom prst="rect">
              <a:avLst/>
            </a:prstGeom>
            <a:solidFill>
              <a:srgbClr val="000000">
                <a:alpha val="0"/>
              </a:srgbClr>
            </a:solidFill>
          </p:spPr>
          <p:txBody>
            <a:bodyPr wrap="none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 pitchFamily="34" charset="0"/>
                  <a:ea typeface="+mn-ea"/>
                  <a:cs typeface="+mn-cs"/>
                </a:rPr>
                <a:t>VEOS</a:t>
              </a:r>
            </a:p>
          </p:txBody>
        </p:sp>
        <p:pic>
          <p:nvPicPr>
            <p:cNvPr id="107" name="Picture 16___" descr="https://www.python.org/static/community_logos/python-logo-master-v3-TM.png">
              <a:extLst>
                <a:ext uri="{FF2B5EF4-FFF2-40B4-BE49-F238E27FC236}">
                  <a16:creationId xmlns:a16="http://schemas.microsoft.com/office/drawing/2014/main" id="{953138D3-9A44-3A13-EE14-CB15CA1C8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7" cstate="print"/>
            <a:srcRect/>
            <a:stretch>
              <a:fillRect/>
            </a:stretch>
          </p:blipFill>
          <p:spPr bwMode="auto">
            <a:xfrm>
              <a:off x="7875431" y="3538891"/>
              <a:ext cx="1209503" cy="407044"/>
            </a:xfrm>
            <a:prstGeom prst="rect">
              <a:avLst/>
            </a:prstGeom>
            <a:noFill/>
          </p:spPr>
        </p:pic>
        <p:pic>
          <p:nvPicPr>
            <p:cNvPr id="108" name="Picture 18" descr="javalogo">
              <a:extLst>
                <a:ext uri="{FF2B5EF4-FFF2-40B4-BE49-F238E27FC236}">
                  <a16:creationId xmlns:a16="http://schemas.microsoft.com/office/drawing/2014/main" id="{A1AD6CEF-C3F1-8B05-7DB9-831F800100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8" cstate="print"/>
            <a:srcRect/>
            <a:stretch>
              <a:fillRect/>
            </a:stretch>
          </p:blipFill>
          <p:spPr bwMode="auto">
            <a:xfrm>
              <a:off x="9501288" y="3415657"/>
              <a:ext cx="581256" cy="581256"/>
            </a:xfrm>
            <a:prstGeom prst="rect">
              <a:avLst/>
            </a:prstGeom>
            <a:noFill/>
          </p:spPr>
        </p:pic>
        <p:pic>
          <p:nvPicPr>
            <p:cNvPr id="109" name="Picture 20" descr="File:The C Programming Language logo.svg">
              <a:extLst>
                <a:ext uri="{FF2B5EF4-FFF2-40B4-BE49-F238E27FC236}">
                  <a16:creationId xmlns:a16="http://schemas.microsoft.com/office/drawing/2014/main" id="{1F2C9E87-D88B-0CC4-F631-4F3E1EDD87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 cstate="print"/>
            <a:srcRect/>
            <a:stretch>
              <a:fillRect/>
            </a:stretch>
          </p:blipFill>
          <p:spPr bwMode="auto">
            <a:xfrm>
              <a:off x="10089442" y="3453063"/>
              <a:ext cx="466864" cy="497731"/>
            </a:xfrm>
            <a:prstGeom prst="rect">
              <a:avLst/>
            </a:prstGeom>
            <a:noFill/>
          </p:spPr>
        </p:pic>
        <p:pic>
          <p:nvPicPr>
            <p:cNvPr id="110" name="Picture 22_" descr="Berner &amp; Mattner">
              <a:extLst>
                <a:ext uri="{FF2B5EF4-FFF2-40B4-BE49-F238E27FC236}">
                  <a16:creationId xmlns:a16="http://schemas.microsoft.com/office/drawing/2014/main" id="{E7E04592-3969-753F-52C8-3ED8D7B155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9" cstate="print"/>
            <a:srcRect/>
            <a:stretch>
              <a:fillRect/>
            </a:stretch>
          </p:blipFill>
          <p:spPr bwMode="auto">
            <a:xfrm>
              <a:off x="6413836" y="3466300"/>
              <a:ext cx="539058" cy="271468"/>
            </a:xfrm>
            <a:prstGeom prst="rect">
              <a:avLst/>
            </a:prstGeom>
            <a:noFill/>
          </p:spPr>
        </p:pic>
        <p:pic>
          <p:nvPicPr>
            <p:cNvPr id="111" name="Picture 2____" descr="20sim_version_logo">
              <a:extLst>
                <a:ext uri="{FF2B5EF4-FFF2-40B4-BE49-F238E27FC236}">
                  <a16:creationId xmlns:a16="http://schemas.microsoft.com/office/drawing/2014/main" id="{EED8B5BE-B008-11E6-BA08-944507157F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9835" y="2403436"/>
              <a:ext cx="695465" cy="216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" name="Picture 2______" descr="http://www.avl-ast.de/avl-advanced-simulation-technologies-konferenz-2014/images/logos/Cruise_Icon_AVLCruise_A.png">
              <a:extLst>
                <a:ext uri="{FF2B5EF4-FFF2-40B4-BE49-F238E27FC236}">
                  <a16:creationId xmlns:a16="http://schemas.microsoft.com/office/drawing/2014/main" id="{348533D1-A68A-611A-53B2-24DFC9E09A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1761" y="1735076"/>
              <a:ext cx="829836" cy="181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3" name="Picture 4__" descr="https://pbs.twimg.com/media/Cd1udqVXEAIzMIl.jpg">
              <a:extLst>
                <a:ext uri="{FF2B5EF4-FFF2-40B4-BE49-F238E27FC236}">
                  <a16:creationId xmlns:a16="http://schemas.microsoft.com/office/drawing/2014/main" id="{42878EC7-4517-1C23-7DCB-73FF22C9A8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13" r="63896" b="74616"/>
            <a:stretch/>
          </p:blipFill>
          <p:spPr bwMode="auto">
            <a:xfrm>
              <a:off x="6493135" y="3268283"/>
              <a:ext cx="871783" cy="204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" name="Picture 60" descr="https://firmenportal.iaeste.at/sites/default/files/logos/41-avl/AVL_kal_Logo_2014.jpg">
              <a:extLst>
                <a:ext uri="{FF2B5EF4-FFF2-40B4-BE49-F238E27FC236}">
                  <a16:creationId xmlns:a16="http://schemas.microsoft.com/office/drawing/2014/main" id="{B8CA58A2-715D-66E2-4118-83FBFE179E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267" y="3201971"/>
              <a:ext cx="523938" cy="224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8___" descr="http://www.nomagic.com/media/k2/items/cache/3899dfe821816fbcb3db3e3b23f81585_L.jpg">
              <a:extLst>
                <a:ext uri="{FF2B5EF4-FFF2-40B4-BE49-F238E27FC236}">
                  <a16:creationId xmlns:a16="http://schemas.microsoft.com/office/drawing/2014/main" id="{5BDA0319-5EE8-2CA3-581E-85BE9B1359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60" t="7119" r="-1681" b="71591"/>
            <a:stretch/>
          </p:blipFill>
          <p:spPr bwMode="auto">
            <a:xfrm>
              <a:off x="10075352" y="2564928"/>
              <a:ext cx="656170" cy="249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8____" descr="http://regenics.de/uploads/images/partner/vector.png">
              <a:extLst>
                <a:ext uri="{FF2B5EF4-FFF2-40B4-BE49-F238E27FC236}">
                  <a16:creationId xmlns:a16="http://schemas.microsoft.com/office/drawing/2014/main" id="{E2D278B8-2069-E356-6E80-690E529E84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9711" y="3079312"/>
              <a:ext cx="799383" cy="233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" name="Picture 12_" descr="http://daccosim.foundry.supelec.fr/logoDaccosim.png">
              <a:extLst>
                <a:ext uri="{FF2B5EF4-FFF2-40B4-BE49-F238E27FC236}">
                  <a16:creationId xmlns:a16="http://schemas.microsoft.com/office/drawing/2014/main" id="{0F22434E-0155-96D7-8E7F-69AEBF1B40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0470" y="3252133"/>
              <a:ext cx="316785" cy="225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8" name="Picture 14" descr="http://www.mathworks.com/cmsimages/36555_wm_tesis_logo.jpg">
              <a:extLst>
                <a:ext uri="{FF2B5EF4-FFF2-40B4-BE49-F238E27FC236}">
                  <a16:creationId xmlns:a16="http://schemas.microsoft.com/office/drawing/2014/main" id="{94A1C460-1D4B-C59C-2419-1815AECA54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5267" y="1670034"/>
              <a:ext cx="421218" cy="339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Picture 16____" descr="http://d18lhfxtyyykhi.cloudfront.net/cdn/farfuture/Ix1sNJMFpplALEGXkIxXfd2HZkgNvo8L_oDbWteFuAM/mtime:1446230873/sites/default/files/Easy5_1140x270.png">
              <a:extLst>
                <a:ext uri="{FF2B5EF4-FFF2-40B4-BE49-F238E27FC236}">
                  <a16:creationId xmlns:a16="http://schemas.microsoft.com/office/drawing/2014/main" id="{BC100205-A9F1-C99E-9725-6DACA93B89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643" r="68266" b="36786"/>
            <a:stretch/>
          </p:blipFill>
          <p:spPr bwMode="auto">
            <a:xfrm>
              <a:off x="2153675" y="2322588"/>
              <a:ext cx="682329" cy="185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18_" descr="https://energyplus.net/sites/all/themes/eplus_bootstrap/images/energyplus.jpg">
              <a:extLst>
                <a:ext uri="{FF2B5EF4-FFF2-40B4-BE49-F238E27FC236}">
                  <a16:creationId xmlns:a16="http://schemas.microsoft.com/office/drawing/2014/main" id="{7FCDFA45-001A-30DF-0F1B-4E4F55B806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3826" y="2036773"/>
              <a:ext cx="437515" cy="291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20_" descr="http://www.etas.com/data/group_subsidiaries_germany/ETAS_APL_Inca_rdax_100.jpg">
              <a:extLst>
                <a:ext uri="{FF2B5EF4-FFF2-40B4-BE49-F238E27FC236}">
                  <a16:creationId xmlns:a16="http://schemas.microsoft.com/office/drawing/2014/main" id="{34568CBA-F177-32E8-B6BC-B9E74B5CDD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403" y="2365682"/>
              <a:ext cx="320715" cy="320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" name="Picture 17___">
              <a:extLst>
                <a:ext uri="{FF2B5EF4-FFF2-40B4-BE49-F238E27FC236}">
                  <a16:creationId xmlns:a16="http://schemas.microsoft.com/office/drawing/2014/main" id="{249BC341-0480-59DC-8D7A-301FD5CB25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657188" y="2737647"/>
              <a:ext cx="433769" cy="1624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3" name="Textfeld 88">
              <a:extLst>
                <a:ext uri="{FF2B5EF4-FFF2-40B4-BE49-F238E27FC236}">
                  <a16:creationId xmlns:a16="http://schemas.microsoft.com/office/drawing/2014/main" id="{1B22AE7B-CB57-1283-11FF-A95027AB22F9}"/>
                </a:ext>
              </a:extLst>
            </p:cNvPr>
            <p:cNvSpPr txBox="1">
              <a:spLocks/>
            </p:cNvSpPr>
            <p:nvPr/>
          </p:nvSpPr>
          <p:spPr>
            <a:xfrm>
              <a:off x="472885" y="2809295"/>
              <a:ext cx="835485" cy="255583"/>
            </a:xfrm>
            <a:prstGeom prst="rect">
              <a:avLst/>
            </a:prstGeom>
            <a:solidFill>
              <a:srgbClr val="000000">
                <a:alpha val="0"/>
              </a:srgbClr>
            </a:solidFill>
          </p:spPr>
          <p:txBody>
            <a:bodyPr wrap="none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 pitchFamily="34" charset="0"/>
                  <a:ea typeface="+mn-ea"/>
                  <a:cs typeface="+mn-cs"/>
                </a:rPr>
                <a:t>INCA Flow</a:t>
              </a:r>
            </a:p>
          </p:txBody>
        </p:sp>
        <p:pic>
          <p:nvPicPr>
            <p:cNvPr id="124" name="Picture 22__" descr="Hopsan NG">
              <a:extLst>
                <a:ext uri="{FF2B5EF4-FFF2-40B4-BE49-F238E27FC236}">
                  <a16:creationId xmlns:a16="http://schemas.microsoft.com/office/drawing/2014/main" id="{558F6DFA-E9B4-F4E9-B71A-033F0F495F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2583" y="2703434"/>
              <a:ext cx="837202" cy="141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5" name="Picture 24_" descr="http://www.ricardo.com/Global/IA/Software-Powertrain-Engineering/Logos/IGNITE_75.jpg">
              <a:extLst>
                <a:ext uri="{FF2B5EF4-FFF2-40B4-BE49-F238E27FC236}">
                  <a16:creationId xmlns:a16="http://schemas.microsoft.com/office/drawing/2014/main" id="{F2240713-6986-2A55-2C68-415685A733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5486" y="2075562"/>
              <a:ext cx="284140" cy="284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6" name="Picture 26_" descr="https://bitbucket-assetroot.s3.amazonaws.com/c/photos/2013/Jun/03/javafmi-logo-1999268783-5_avatar.png">
              <a:extLst>
                <a:ext uri="{FF2B5EF4-FFF2-40B4-BE49-F238E27FC236}">
                  <a16:creationId xmlns:a16="http://schemas.microsoft.com/office/drawing/2014/main" id="{4A382E27-99A3-D079-BE76-760613BEDF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2832" y="3532952"/>
              <a:ext cx="396356" cy="396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7" name="Picture 22___" descr="http://www.berner-mattner.com/cms/upload/2_IMAGES/_Header/BernerMattner_header_produkte_messina.jpg">
              <a:extLst>
                <a:ext uri="{FF2B5EF4-FFF2-40B4-BE49-F238E27FC236}">
                  <a16:creationId xmlns:a16="http://schemas.microsoft.com/office/drawing/2014/main" id="{6C77B2EE-4675-A99B-2084-12B3F7A379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001" t="47140" r="13999" b="14430"/>
            <a:stretch/>
          </p:blipFill>
          <p:spPr bwMode="auto">
            <a:xfrm>
              <a:off x="7665040" y="2583059"/>
              <a:ext cx="690985" cy="198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8" name="Picture 28" descr="http://www.functionbay.org/templates/fbg2013/images/logo_header.png">
              <a:extLst>
                <a:ext uri="{FF2B5EF4-FFF2-40B4-BE49-F238E27FC236}">
                  <a16:creationId xmlns:a16="http://schemas.microsoft.com/office/drawing/2014/main" id="{59646339-DF5D-97ED-8BB5-683CCC6B38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7388" y="2516572"/>
              <a:ext cx="1011388" cy="248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" name="Picture 30" descr="http://www.scilab.org/var/ezflow_site/storage/images/design/scilab/733-3-eng-US/Scilab.png">
              <a:extLst>
                <a:ext uri="{FF2B5EF4-FFF2-40B4-BE49-F238E27FC236}">
                  <a16:creationId xmlns:a16="http://schemas.microsoft.com/office/drawing/2014/main" id="{64BBDC0E-A218-CAE9-B73C-83E1A4FD7F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6920" y="1814123"/>
              <a:ext cx="433558" cy="216778"/>
            </a:xfrm>
            <a:prstGeom prst="rect">
              <a:avLst/>
            </a:prstGeom>
            <a:solidFill>
              <a:srgbClr val="06315F"/>
            </a:solidFill>
          </p:spPr>
        </p:pic>
        <p:pic>
          <p:nvPicPr>
            <p:cNvPr id="130" name="Picture 40" descr="http://news.ccur.com/catalog/images/SIMWBnew.jpg">
              <a:extLst>
                <a:ext uri="{FF2B5EF4-FFF2-40B4-BE49-F238E27FC236}">
                  <a16:creationId xmlns:a16="http://schemas.microsoft.com/office/drawing/2014/main" id="{195546B1-83F2-DA92-BC8B-3321459BE5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9442" y="3213671"/>
              <a:ext cx="999239" cy="262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1" name="Picture 44" descr="https://upload.wikimedia.org/wikipedia/de/6/67/Labview-logo.jpg">
              <a:extLst>
                <a:ext uri="{FF2B5EF4-FFF2-40B4-BE49-F238E27FC236}">
                  <a16:creationId xmlns:a16="http://schemas.microsoft.com/office/drawing/2014/main" id="{0FF02DAE-1FC1-01B5-1277-C53B31560D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0484" y="2564928"/>
              <a:ext cx="667485" cy="165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2" name="Textfeld 103">
              <a:extLst>
                <a:ext uri="{FF2B5EF4-FFF2-40B4-BE49-F238E27FC236}">
                  <a16:creationId xmlns:a16="http://schemas.microsoft.com/office/drawing/2014/main" id="{311C0F8C-F60C-7FAE-69DB-BD9877E55FB8}"/>
                </a:ext>
              </a:extLst>
            </p:cNvPr>
            <p:cNvSpPr txBox="1">
              <a:spLocks/>
            </p:cNvSpPr>
            <p:nvPr/>
          </p:nvSpPr>
          <p:spPr>
            <a:xfrm>
              <a:off x="8807193" y="2663004"/>
              <a:ext cx="588623" cy="240707"/>
            </a:xfrm>
            <a:prstGeom prst="rect">
              <a:avLst/>
            </a:prstGeom>
            <a:solidFill>
              <a:srgbClr val="000000">
                <a:alpha val="0"/>
              </a:srgbClr>
            </a:solidFill>
          </p:spPr>
          <p:txBody>
            <a:bodyPr wrap="none" rtlCol="0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 pitchFamily="34" charset="0"/>
                  <a:ea typeface="+mn-ea"/>
                  <a:cs typeface="+mn-cs"/>
                </a:rPr>
                <a:t>By TLK</a:t>
              </a:r>
            </a:p>
          </p:txBody>
        </p:sp>
        <p:pic>
          <p:nvPicPr>
            <p:cNvPr id="133" name="Picture 32" descr="xMOD™">
              <a:extLst>
                <a:ext uri="{FF2B5EF4-FFF2-40B4-BE49-F238E27FC236}">
                  <a16:creationId xmlns:a16="http://schemas.microsoft.com/office/drawing/2014/main" id="{7EAC66A6-9C21-F021-CA6F-B173FC6A46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1770" y="3029546"/>
              <a:ext cx="792317" cy="346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4" name="Picture 3___">
              <a:extLst>
                <a:ext uri="{FF2B5EF4-FFF2-40B4-BE49-F238E27FC236}">
                  <a16:creationId xmlns:a16="http://schemas.microsoft.com/office/drawing/2014/main" id="{11548D6A-8F19-314D-4323-32293BAA9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7"/>
            <a:stretch>
              <a:fillRect/>
            </a:stretch>
          </p:blipFill>
          <p:spPr>
            <a:xfrm>
              <a:off x="2767017" y="1637395"/>
              <a:ext cx="587630" cy="330814"/>
            </a:xfrm>
            <a:prstGeom prst="rect">
              <a:avLst/>
            </a:prstGeom>
          </p:spPr>
        </p:pic>
        <p:pic>
          <p:nvPicPr>
            <p:cNvPr id="135" name="Picture 4___">
              <a:extLst>
                <a:ext uri="{FF2B5EF4-FFF2-40B4-BE49-F238E27FC236}">
                  <a16:creationId xmlns:a16="http://schemas.microsoft.com/office/drawing/2014/main" id="{EF4245FA-0AEF-AF46-A8C3-3AA3ACED1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6358" y="2162854"/>
              <a:ext cx="786542" cy="173039"/>
            </a:xfrm>
            <a:prstGeom prst="rect">
              <a:avLst/>
            </a:prstGeom>
          </p:spPr>
        </p:pic>
        <p:pic>
          <p:nvPicPr>
            <p:cNvPr id="136" name="Picture 154">
              <a:extLst>
                <a:ext uri="{FF2B5EF4-FFF2-40B4-BE49-F238E27FC236}">
                  <a16:creationId xmlns:a16="http://schemas.microsoft.com/office/drawing/2014/main" id="{A84CFE51-2378-E0E9-B189-DA54AD684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993" y="3017908"/>
              <a:ext cx="433070" cy="433070"/>
            </a:xfrm>
            <a:prstGeom prst="rect">
              <a:avLst/>
            </a:prstGeom>
          </p:spPr>
        </p:pic>
        <p:pic>
          <p:nvPicPr>
            <p:cNvPr id="137" name="Picture 155">
              <a:extLst>
                <a:ext uri="{FF2B5EF4-FFF2-40B4-BE49-F238E27FC236}">
                  <a16:creationId xmlns:a16="http://schemas.microsoft.com/office/drawing/2014/main" id="{B1357931-E536-3955-5809-1402C2C55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6365" y="3464834"/>
              <a:ext cx="373836" cy="373836"/>
            </a:xfrm>
            <a:prstGeom prst="rect">
              <a:avLst/>
            </a:prstGeom>
          </p:spPr>
        </p:pic>
      </p:grpSp>
      <p:sp>
        <p:nvSpPr>
          <p:cNvPr id="138" name="TextBox 156">
            <a:extLst>
              <a:ext uri="{FF2B5EF4-FFF2-40B4-BE49-F238E27FC236}">
                <a16:creationId xmlns:a16="http://schemas.microsoft.com/office/drawing/2014/main" id="{45E3F80A-360F-F324-4396-74ED16B437AC}"/>
              </a:ext>
            </a:extLst>
          </p:cNvPr>
          <p:cNvSpPr txBox="1"/>
          <p:nvPr/>
        </p:nvSpPr>
        <p:spPr>
          <a:xfrm>
            <a:off x="6156296" y="2877885"/>
            <a:ext cx="4977973" cy="32323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28600" marR="0" indent="-22860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export as Functional Mockup Unit (FMU) according</a:t>
            </a:r>
            <a:r>
              <a:rPr lang="en-US" kern="0" dirty="0">
                <a:solidFill>
                  <a:srgbClr val="000000"/>
                </a:solidFill>
              </a:rPr>
              <a:t>g to the FMI Standard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cxnSp>
        <p:nvCxnSpPr>
          <p:cNvPr id="139" name="Straight Arrow Connector 160">
            <a:extLst>
              <a:ext uri="{FF2B5EF4-FFF2-40B4-BE49-F238E27FC236}">
                <a16:creationId xmlns:a16="http://schemas.microsoft.com/office/drawing/2014/main" id="{EFDD8117-50B2-D754-4320-F9C53BA7EC34}"/>
              </a:ext>
            </a:extLst>
          </p:cNvPr>
          <p:cNvCxnSpPr>
            <a:cxnSpLocks/>
            <a:endCxn id="141" idx="0"/>
          </p:cNvCxnSpPr>
          <p:nvPr/>
        </p:nvCxnSpPr>
        <p:spPr>
          <a:xfrm>
            <a:off x="5698783" y="3203115"/>
            <a:ext cx="0" cy="30902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rgbClr val="007BC0"/>
          </a:lnRef>
          <a:fillRef idx="0">
            <a:srgbClr val="007BC0"/>
          </a:fillRef>
          <a:effectRef idx="0">
            <a:srgbClr val="007BC0"/>
          </a:effectRef>
          <a:fontRef idx="minor">
            <a:schemeClr val="tx1"/>
          </a:fontRef>
        </p:style>
      </p:cxnSp>
      <p:sp>
        <p:nvSpPr>
          <p:cNvPr id="140" name="TextBox 165">
            <a:extLst>
              <a:ext uri="{FF2B5EF4-FFF2-40B4-BE49-F238E27FC236}">
                <a16:creationId xmlns:a16="http://schemas.microsoft.com/office/drawing/2014/main" id="{B9A767D2-96C5-D46E-C2FA-20A8514CFAA9}"/>
              </a:ext>
            </a:extLst>
          </p:cNvPr>
          <p:cNvSpPr txBox="1"/>
          <p:nvPr/>
        </p:nvSpPr>
        <p:spPr>
          <a:xfrm>
            <a:off x="6156296" y="2431152"/>
            <a:ext cx="4265669" cy="3289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28600" marR="0" indent="-22860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kern="0" dirty="0">
                <a:solidFill>
                  <a:srgbClr val="000000"/>
                </a:solidFill>
              </a:rPr>
              <a:t>develop model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1" name="Rectangle 8">
            <a:extLst>
              <a:ext uri="{FF2B5EF4-FFF2-40B4-BE49-F238E27FC236}">
                <a16:creationId xmlns:a16="http://schemas.microsoft.com/office/drawing/2014/main" id="{2064C99B-969F-48AC-1571-860BF13D81F4}"/>
              </a:ext>
            </a:extLst>
          </p:cNvPr>
          <p:cNvSpPr/>
          <p:nvPr/>
        </p:nvSpPr>
        <p:spPr>
          <a:xfrm>
            <a:off x="5295195" y="3512137"/>
            <a:ext cx="807175" cy="346965"/>
          </a:xfrm>
          <a:prstGeom prst="rect">
            <a:avLst/>
          </a:prstGeom>
          <a:solidFill>
            <a:srgbClr val="120C80"/>
          </a:solidFill>
          <a:ln w="28575" cap="flat" cmpd="sng" algn="ctr">
            <a:solidFill>
              <a:srgbClr val="120C8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FMI</a:t>
            </a:r>
          </a:p>
        </p:txBody>
      </p:sp>
      <p:cxnSp>
        <p:nvCxnSpPr>
          <p:cNvPr id="142" name="Straight Connector 163">
            <a:extLst>
              <a:ext uri="{FF2B5EF4-FFF2-40B4-BE49-F238E27FC236}">
                <a16:creationId xmlns:a16="http://schemas.microsoft.com/office/drawing/2014/main" id="{EDA508B7-1DFD-F70D-F4CE-1EE2915B8294}"/>
              </a:ext>
            </a:extLst>
          </p:cNvPr>
          <p:cNvCxnSpPr>
            <a:cxnSpLocks/>
          </p:cNvCxnSpPr>
          <p:nvPr/>
        </p:nvCxnSpPr>
        <p:spPr>
          <a:xfrm>
            <a:off x="620216" y="3211700"/>
            <a:ext cx="5330494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rgbClr val="007BC0"/>
          </a:lnRef>
          <a:fillRef idx="0">
            <a:srgbClr val="007BC0"/>
          </a:fillRef>
          <a:effectRef idx="0">
            <a:srgbClr val="007BC0"/>
          </a:effectRef>
          <a:fontRef idx="minor">
            <a:schemeClr val="tx1"/>
          </a:fontRef>
        </p:style>
      </p:cxnSp>
      <p:cxnSp>
        <p:nvCxnSpPr>
          <p:cNvPr id="143" name="Straight Connector 171">
            <a:extLst>
              <a:ext uri="{FF2B5EF4-FFF2-40B4-BE49-F238E27FC236}">
                <a16:creationId xmlns:a16="http://schemas.microsoft.com/office/drawing/2014/main" id="{3A33E8A7-B90F-BAD5-977C-9A0690BC5040}"/>
              </a:ext>
            </a:extLst>
          </p:cNvPr>
          <p:cNvCxnSpPr>
            <a:cxnSpLocks/>
          </p:cNvCxnSpPr>
          <p:nvPr/>
        </p:nvCxnSpPr>
        <p:spPr>
          <a:xfrm>
            <a:off x="5299870" y="4205348"/>
            <a:ext cx="582265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rgbClr val="007BC0"/>
          </a:lnRef>
          <a:fillRef idx="0">
            <a:srgbClr val="007BC0"/>
          </a:fillRef>
          <a:effectRef idx="0">
            <a:srgbClr val="007BC0"/>
          </a:effectRef>
          <a:fontRef idx="minor">
            <a:schemeClr val="tx1"/>
          </a:fontRef>
        </p:style>
      </p:cxnSp>
      <p:sp>
        <p:nvSpPr>
          <p:cNvPr id="144" name="TextBox 173">
            <a:extLst>
              <a:ext uri="{FF2B5EF4-FFF2-40B4-BE49-F238E27FC236}">
                <a16:creationId xmlns:a16="http://schemas.microsoft.com/office/drawing/2014/main" id="{B3ABB214-0855-F674-1A1A-109FAC2964D4}"/>
              </a:ext>
            </a:extLst>
          </p:cNvPr>
          <p:cNvSpPr txBox="1"/>
          <p:nvPr/>
        </p:nvSpPr>
        <p:spPr>
          <a:xfrm>
            <a:off x="6161702" y="3459536"/>
            <a:ext cx="5822651" cy="5749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28600" marR="0" indent="-22860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import FMU </a:t>
            </a:r>
          </a:p>
          <a:p>
            <a:pPr marL="228600" indent="-228600" eaLnBrk="1" fontAlgn="auto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sz="1600" kern="0" dirty="0">
                <a:solidFill>
                  <a:srgbClr val="000000"/>
                </a:solidFill>
              </a:rPr>
              <a:t>(co-)simulate model / run model somewhere else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228600" marR="0" indent="-22860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45" name="TextBox 174">
            <a:extLst>
              <a:ext uri="{FF2B5EF4-FFF2-40B4-BE49-F238E27FC236}">
                <a16:creationId xmlns:a16="http://schemas.microsoft.com/office/drawing/2014/main" id="{06A1F168-7CE1-3403-50C3-8EBC742ABC99}"/>
              </a:ext>
            </a:extLst>
          </p:cNvPr>
          <p:cNvSpPr txBox="1"/>
          <p:nvPr/>
        </p:nvSpPr>
        <p:spPr>
          <a:xfrm>
            <a:off x="1674345" y="4639168"/>
            <a:ext cx="3787908" cy="32323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971800" lvl="6" indent="-228600">
              <a:lnSpc>
                <a:spcPts val="2300"/>
              </a:lnSpc>
              <a:spcBef>
                <a:spcPts val="500"/>
              </a:spcBef>
              <a:buFont typeface="+mj-lt"/>
              <a:buAutoNum type="arabicPeriod" startAt="4"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cxnSp>
        <p:nvCxnSpPr>
          <p:cNvPr id="146" name="Straight Arrow Connector 157">
            <a:extLst>
              <a:ext uri="{FF2B5EF4-FFF2-40B4-BE49-F238E27FC236}">
                <a16:creationId xmlns:a16="http://schemas.microsoft.com/office/drawing/2014/main" id="{55E41A82-12DB-8AF0-99FD-7E3E86F7B38C}"/>
              </a:ext>
            </a:extLst>
          </p:cNvPr>
          <p:cNvCxnSpPr>
            <a:cxnSpLocks/>
          </p:cNvCxnSpPr>
          <p:nvPr/>
        </p:nvCxnSpPr>
        <p:spPr>
          <a:xfrm>
            <a:off x="5698782" y="3870346"/>
            <a:ext cx="0" cy="30902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rgbClr val="007BC0"/>
          </a:lnRef>
          <a:fillRef idx="0">
            <a:srgbClr val="007BC0"/>
          </a:fillRef>
          <a:effectRef idx="0">
            <a:srgbClr val="007BC0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837EBB6A-3627-727A-EB38-D3A9E1159390}"/>
              </a:ext>
            </a:extLst>
          </p:cNvPr>
          <p:cNvSpPr txBox="1"/>
          <p:nvPr/>
        </p:nvSpPr>
        <p:spPr>
          <a:xfrm>
            <a:off x="547277" y="1656238"/>
            <a:ext cx="1576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Exporting tool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A4FB0666-6CC6-4722-4DA1-E5563B231A85}"/>
              </a:ext>
            </a:extLst>
          </p:cNvPr>
          <p:cNvSpPr txBox="1"/>
          <p:nvPr/>
        </p:nvSpPr>
        <p:spPr>
          <a:xfrm>
            <a:off x="5274512" y="5498548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Importing tool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7CFBCCE6-FE91-9EA5-CA96-1D0CE3D3C6AD}"/>
              </a:ext>
            </a:extLst>
          </p:cNvPr>
          <p:cNvSpPr/>
          <p:nvPr/>
        </p:nvSpPr>
        <p:spPr bwMode="auto">
          <a:xfrm>
            <a:off x="7630886" y="1110343"/>
            <a:ext cx="4430485" cy="340735"/>
          </a:xfrm>
          <a:prstGeom prst="rect">
            <a:avLst/>
          </a:prstGeom>
          <a:solidFill>
            <a:srgbClr val="F9E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0000" tIns="46800" rIns="36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600" b="0" i="0" u="none" strike="noStrike" cap="none" normalizeH="0" baseline="0" dirty="0">
                <a:ln>
                  <a:noFill/>
                </a:ln>
                <a:solidFill>
                  <a:srgbClr val="120C80"/>
                </a:solidFill>
                <a:effectLst/>
                <a:latin typeface="Arial" charset="0"/>
                <a:cs typeface="Arial" charset="0"/>
              </a:rPr>
              <a:t>Remove </a:t>
            </a:r>
            <a:r>
              <a:rPr kumimoji="0" lang="de-DE" sz="1600" b="0" i="0" u="none" strike="noStrike" cap="none" normalizeH="0" baseline="0" dirty="0" err="1">
                <a:ln>
                  <a:noFill/>
                </a:ln>
                <a:solidFill>
                  <a:srgbClr val="120C80"/>
                </a:solidFill>
                <a:effectLst/>
                <a:latin typeface="Arial" charset="0"/>
                <a:cs typeface="Arial" charset="0"/>
              </a:rPr>
              <a:t>icons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rgbClr val="120C80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3863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A138756-7481-DC2D-2EB9-F177E2944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dirty="0">
                <a:hlinkClick r:id="rId2"/>
              </a:rPr>
              <a:t>FMI Standard </a:t>
            </a:r>
            <a:r>
              <a:rPr lang="en-GB" dirty="0"/>
              <a:t>defines the “Functional Mock-up Interface” FMI, an interface between a model and a simulation environment. </a:t>
            </a:r>
          </a:p>
          <a:p>
            <a:endParaRPr lang="en-GB" dirty="0"/>
          </a:p>
          <a:p>
            <a:r>
              <a:rPr lang="en-GB" dirty="0"/>
              <a:t>It consists of the definition of</a:t>
            </a:r>
          </a:p>
          <a:p>
            <a:endParaRPr lang="en-GB" dirty="0"/>
          </a:p>
          <a:p>
            <a:pPr lvl="1"/>
            <a:r>
              <a:rPr lang="en-GB" dirty="0"/>
              <a:t>a C-API (application programming interface)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an interface description (modelDescription.xml) according to a defined schema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the definition of an exchangeable unit, an “FMU” (Functional Mock-up Unit), technically a zip file</a:t>
            </a:r>
          </a:p>
          <a:p>
            <a:pPr lvl="1"/>
            <a:endParaRPr lang="en-GB" dirty="0"/>
          </a:p>
          <a:p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7EDDF73-9F22-F9A7-DB11-849DB2DEA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FMI standard</a:t>
            </a:r>
          </a:p>
        </p:txBody>
      </p:sp>
    </p:spTree>
    <p:extLst>
      <p:ext uri="{BB962C8B-B14F-4D97-AF65-F5344CB8AC3E}">
        <p14:creationId xmlns:p14="http://schemas.microsoft.com/office/powerpoint/2010/main" val="4112959381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GROUPCLASSNAME" val="ColorSetGroup4"/>
  <p:tag name="COLORSETCLASSNAME" val="ColorSet2"/>
  <p:tag name="AGTX" val="Example model: Controlled Motor Drive"/>
  <p:tag name="SAXCONVERTED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GROUPCLASSNAME" val="ColorSetGroup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NAME" val="Bodystyle"/>
  <p:tag name="COLORSETGROUPCLASSNAME" val="ColorSetGroup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NAME" val="Bodystyle"/>
  <p:tag name="COLORSETGROUPCLASSNAME" val="ColorSetGroup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NAME" val="Bodystyle"/>
  <p:tag name="COLORSETGROUPCLASSNAME" val="ColorSetGroup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GROUPCLASSNAME" val="ColorSetGroup4"/>
  <p:tag name="COLORSETCLASSNAME" val="ColorSet2"/>
  <p:tag name="AGTX" val="Example model: Controlled Motor Drive"/>
  <p:tag name="SAXCONVERTED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GROUPCLASSNAME" val="ColorSetGroup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NAME" val="Bodystyle"/>
  <p:tag name="COLORSETGROUPCLASSNAME" val="ColorSetGroup4"/>
</p:tagLst>
</file>

<file path=ppt/theme/theme1.xml><?xml version="1.0" encoding="utf-8"?>
<a:theme xmlns:a="http://schemas.openxmlformats.org/drawingml/2006/main" name="Modelisar Template - HighRes">
  <a:themeElements>
    <a:clrScheme name="FMI Colors">
      <a:dk1>
        <a:srgbClr val="00376F"/>
      </a:dk1>
      <a:lt1>
        <a:srgbClr val="FFFFFF"/>
      </a:lt1>
      <a:dk2>
        <a:srgbClr val="00376F"/>
      </a:dk2>
      <a:lt2>
        <a:srgbClr val="00376F"/>
      </a:lt2>
      <a:accent1>
        <a:srgbClr val="E8450B"/>
      </a:accent1>
      <a:accent2>
        <a:srgbClr val="006BAB"/>
      </a:accent2>
      <a:accent3>
        <a:srgbClr val="0099D9"/>
      </a:accent3>
      <a:accent4>
        <a:srgbClr val="000000"/>
      </a:accent4>
      <a:accent5>
        <a:srgbClr val="E5E6E8"/>
      </a:accent5>
      <a:accent6>
        <a:srgbClr val="6A6C6E"/>
      </a:accent6>
      <a:hlink>
        <a:srgbClr val="AFB2B4"/>
      </a:hlink>
      <a:folHlink>
        <a:srgbClr val="006BAB"/>
      </a:folHlink>
    </a:clrScheme>
    <a:fontScheme name="Modelisar Template - Variant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arrow" w="med" len="med"/>
        </a:ln>
        <a:effectLst/>
      </a:spPr>
      <a:bodyPr vert="horz" wrap="square" lIns="90000" tIns="46800" rIns="36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1600" b="0" i="0" u="none" strike="noStrike" cap="none" normalizeH="0" baseline="0" smtClean="0">
            <a:ln>
              <a:noFill/>
            </a:ln>
            <a:solidFill>
              <a:srgbClr val="120C80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arrow" w="med" len="med"/>
        </a:ln>
        <a:effectLst/>
      </a:spPr>
      <a:bodyPr/>
      <a:lstStyle/>
    </a:lnDef>
  </a:objectDefaults>
  <a:extraClrSchemeLst>
    <a:extraClrScheme>
      <a:clrScheme name="Modelisar Template - Variant3 1">
        <a:dk1>
          <a:srgbClr val="000000"/>
        </a:dk1>
        <a:lt1>
          <a:srgbClr val="FFFFFF"/>
        </a:lt1>
        <a:dk2>
          <a:srgbClr val="263F6A"/>
        </a:dk2>
        <a:lt2>
          <a:srgbClr val="3F9AC9"/>
        </a:lt2>
        <a:accent1>
          <a:srgbClr val="D2D4D6"/>
        </a:accent1>
        <a:accent2>
          <a:srgbClr val="76787A"/>
        </a:accent2>
        <a:accent3>
          <a:srgbClr val="FFFFFF"/>
        </a:accent3>
        <a:accent4>
          <a:srgbClr val="000000"/>
        </a:accent4>
        <a:accent5>
          <a:srgbClr val="E5E6E8"/>
        </a:accent5>
        <a:accent6>
          <a:srgbClr val="6A6C6E"/>
        </a:accent6>
        <a:hlink>
          <a:srgbClr val="AFB2B4"/>
        </a:hlink>
        <a:folHlink>
          <a:srgbClr val="DFE0E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MI_Slides_Template.potx" id="{DDA90B7E-EDEC-4FD0-B18D-1DE6322ED5AA}" vid="{215188B0-EEDC-497C-AD67-C5A97F035758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5FCAD8E6222F478CF98AE6458717E4" ma:contentTypeVersion="0" ma:contentTypeDescription="Create a new document." ma:contentTypeScope="" ma:versionID="ae4c969974cdc097ec4092e4953e579e">
  <xsd:schema xmlns:xsd="http://www.w3.org/2001/XMLSchema" xmlns:p="http://schemas.microsoft.com/office/2006/metadata/properties" targetNamespace="http://schemas.microsoft.com/office/2006/metadata/properties" ma:root="true" ma:fieldsID="9684e7e44b4b32ae9d4fdaa413507a5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2605D1E8-C791-4C95-A083-CBF3AF871BEC}">
  <ds:schemaRefs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6DDF4F8-48B7-40A7-A044-30F13F7F87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4050</Words>
  <Application>Microsoft Office PowerPoint</Application>
  <PresentationFormat>Widescreen</PresentationFormat>
  <Paragraphs>847</Paragraphs>
  <Slides>65</Slides>
  <Notes>7</Notes>
  <HiddenSlides>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Arial</vt:lpstr>
      <vt:lpstr>Bosch Office Sans</vt:lpstr>
      <vt:lpstr>Calibri</vt:lpstr>
      <vt:lpstr>Courier New</vt:lpstr>
      <vt:lpstr>Wingdings</vt:lpstr>
      <vt:lpstr>Wingdings 3</vt:lpstr>
      <vt:lpstr>Modelisar Template - HighRes</vt:lpstr>
      <vt:lpstr>  The Functional Mock-up Interface 3.0 Beginners’ Tutorial</vt:lpstr>
      <vt:lpstr>Agenda</vt:lpstr>
      <vt:lpstr> </vt:lpstr>
      <vt:lpstr>Motivation</vt:lpstr>
      <vt:lpstr>Timeline : Modelisar Project  Modelica Association Project FMI</vt:lpstr>
      <vt:lpstr>Versioning of FMI </vt:lpstr>
      <vt:lpstr> </vt:lpstr>
      <vt:lpstr>Exporting vs. importing tool</vt:lpstr>
      <vt:lpstr>The FMI standard</vt:lpstr>
      <vt:lpstr>PowerPoint Presentation</vt:lpstr>
      <vt:lpstr>Models in scope</vt:lpstr>
      <vt:lpstr>Co-Simulation</vt:lpstr>
      <vt:lpstr>FMU –  „Functional Mock-up Unit“</vt:lpstr>
      <vt:lpstr>FMU for Model Exchange vs. Co-Simulation (FMI 2.0)</vt:lpstr>
      <vt:lpstr>Co-Simulation calling sequence</vt:lpstr>
      <vt:lpstr>ME</vt:lpstr>
      <vt:lpstr>FMI for Co-simulation Tool Wrapper Variant</vt:lpstr>
      <vt:lpstr>FMI tool support </vt:lpstr>
      <vt:lpstr>Compatibility information</vt:lpstr>
      <vt:lpstr>Validation of FMUs</vt:lpstr>
      <vt:lpstr>Licenses and licensing</vt:lpstr>
      <vt:lpstr> </vt:lpstr>
      <vt:lpstr>Motivation for FMI 3.0</vt:lpstr>
      <vt:lpstr>FMI 3.0: New Interface Type – Scheduled Execution</vt:lpstr>
      <vt:lpstr>FMI 3.0: Main Improvements</vt:lpstr>
      <vt:lpstr>Layered Standards</vt:lpstr>
      <vt:lpstr>Resources</vt:lpstr>
      <vt:lpstr> </vt:lpstr>
      <vt:lpstr>Example model: Controlled Motor Drive</vt:lpstr>
      <vt:lpstr>Backup</vt:lpstr>
      <vt:lpstr>FMI Standard &amp; FMI support in tools</vt:lpstr>
      <vt:lpstr>FMI: Simpler „Plumbing“ for Simulation</vt:lpstr>
      <vt:lpstr>FMU for Model Exchange vs. Co-Simulation (FMI 2.0)</vt:lpstr>
      <vt:lpstr>Motivation</vt:lpstr>
      <vt:lpstr>FMU Structure and Content</vt:lpstr>
      <vt:lpstr>History</vt:lpstr>
      <vt:lpstr> </vt:lpstr>
      <vt:lpstr>The FMI standard</vt:lpstr>
      <vt:lpstr>FMU Structure and Content</vt:lpstr>
      <vt:lpstr>FMU for Model Exchange vs. Co-Simulation (FMI 2.0)</vt:lpstr>
      <vt:lpstr>PowerPoint Presentation</vt:lpstr>
      <vt:lpstr>FMI for Co-simulation Tool Wrapper Variant</vt:lpstr>
      <vt:lpstr>(Co-)Simulation of multiple FMUs</vt:lpstr>
      <vt:lpstr>Limitations of FMI</vt:lpstr>
      <vt:lpstr>ToDo</vt:lpstr>
      <vt:lpstr>New in FMI 3.0</vt:lpstr>
      <vt:lpstr>Motivation for FMI 3.0</vt:lpstr>
      <vt:lpstr>FMI 3.0: Main Improvements</vt:lpstr>
      <vt:lpstr>FMI 3.0: New Interface Type – Scheduled Execution</vt:lpstr>
      <vt:lpstr>FMI 3.0: New Data Types</vt:lpstr>
      <vt:lpstr>Array Variables (Vectors, Matrices, …)</vt:lpstr>
      <vt:lpstr>Terminals &amp; Icons</vt:lpstr>
      <vt:lpstr>FMI for Co-Simulation: Event Handling</vt:lpstr>
      <vt:lpstr>FMI for Co-Simulation: Intermediate Variable Access</vt:lpstr>
      <vt:lpstr>Clocks</vt:lpstr>
      <vt:lpstr>Clock Types</vt:lpstr>
      <vt:lpstr>Adjoint Derivatives</vt:lpstr>
      <vt:lpstr>Concept of Layered Standard</vt:lpstr>
      <vt:lpstr>Miscellaneous </vt:lpstr>
      <vt:lpstr> </vt:lpstr>
      <vt:lpstr>Compatibility information</vt:lpstr>
      <vt:lpstr>Licenses ..</vt:lpstr>
      <vt:lpstr>PowerPoint Presentation</vt:lpstr>
      <vt:lpstr>Example model: Controlled Motor Drive</vt:lpstr>
      <vt:lpstr>More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FMI – Current Challenges, Trends and Developments</dc:title>
  <dc:creator>Andreas Junghanns</dc:creator>
  <cp:lastModifiedBy>Bertsch Christian (CR/ADX2.2)</cp:lastModifiedBy>
  <cp:revision>111</cp:revision>
  <dcterms:created xsi:type="dcterms:W3CDTF">2021-01-29T10:20:31Z</dcterms:created>
  <dcterms:modified xsi:type="dcterms:W3CDTF">2023-10-02T15:36:44Z</dcterms:modified>
</cp:coreProperties>
</file>